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42" r:id="rId2"/>
    <p:sldId id="257" r:id="rId3"/>
    <p:sldId id="258" r:id="rId4"/>
    <p:sldId id="259" r:id="rId5"/>
    <p:sldId id="294" r:id="rId6"/>
    <p:sldId id="338" r:id="rId7"/>
    <p:sldId id="339" r:id="rId8"/>
    <p:sldId id="327" r:id="rId9"/>
    <p:sldId id="343" r:id="rId10"/>
    <p:sldId id="298" r:id="rId11"/>
    <p:sldId id="330" r:id="rId12"/>
    <p:sldId id="331" r:id="rId13"/>
    <p:sldId id="332" r:id="rId14"/>
    <p:sldId id="333" r:id="rId15"/>
    <p:sldId id="334" r:id="rId16"/>
    <p:sldId id="274" r:id="rId17"/>
    <p:sldId id="321" r:id="rId18"/>
    <p:sldId id="275" r:id="rId19"/>
    <p:sldId id="323" r:id="rId20"/>
    <p:sldId id="340" r:id="rId21"/>
    <p:sldId id="325" r:id="rId22"/>
    <p:sldId id="326" r:id="rId23"/>
    <p:sldId id="312" r:id="rId24"/>
    <p:sldId id="329" r:id="rId25"/>
    <p:sldId id="336" r:id="rId26"/>
    <p:sldId id="337" r:id="rId27"/>
    <p:sldId id="341" r:id="rId28"/>
    <p:sldId id="30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Hemenway" initials="DAH" lastIdx="1" clrIdx="0">
    <p:extLst>
      <p:ext uri="{19B8F6BF-5375-455C-9EA6-DF929625EA0E}">
        <p15:presenceInfo xmlns:p15="http://schemas.microsoft.com/office/powerpoint/2012/main" userId="David A. Hemenwa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1" autoAdjust="0"/>
    <p:restoredTop sz="94660"/>
  </p:normalViewPr>
  <p:slideViewPr>
    <p:cSldViewPr snapToGrid="0">
      <p:cViewPr varScale="1">
        <p:scale>
          <a:sx n="70" d="100"/>
          <a:sy n="70" d="100"/>
        </p:scale>
        <p:origin x="5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076632-EC6A-4C99-8D54-CF58588DF75B}" type="datetimeFigureOut">
              <a:rPr lang="en-US" smtClean="0"/>
              <a:t>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C4555-3D65-44F9-9425-3D13F5DEF74E}" type="slidenum">
              <a:rPr lang="en-US" smtClean="0"/>
              <a:t>‹#›</a:t>
            </a:fld>
            <a:endParaRPr lang="en-US"/>
          </a:p>
        </p:txBody>
      </p:sp>
    </p:spTree>
    <p:extLst>
      <p:ext uri="{BB962C8B-B14F-4D97-AF65-F5344CB8AC3E}">
        <p14:creationId xmlns:p14="http://schemas.microsoft.com/office/powerpoint/2010/main" val="2619024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E005-6284-46D9-8DCC-8852059564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70F51A-3177-4D52-BD70-7AE750DB43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D88C6F-053E-4227-A682-F03FDCBAC3DD}"/>
              </a:ext>
            </a:extLst>
          </p:cNvPr>
          <p:cNvSpPr>
            <a:spLocks noGrp="1"/>
          </p:cNvSpPr>
          <p:nvPr>
            <p:ph type="dt" sz="half" idx="10"/>
          </p:nvPr>
        </p:nvSpPr>
        <p:spPr/>
        <p:txBody>
          <a:bodyPr/>
          <a:lstStyle/>
          <a:p>
            <a:fld id="{28FD519F-1B3D-433D-974B-D9E2AE112BB0}" type="datetimeFigureOut">
              <a:rPr lang="en-US" smtClean="0"/>
              <a:t>4/12/2022</a:t>
            </a:fld>
            <a:endParaRPr lang="en-US"/>
          </a:p>
        </p:txBody>
      </p:sp>
      <p:sp>
        <p:nvSpPr>
          <p:cNvPr id="5" name="Footer Placeholder 4">
            <a:extLst>
              <a:ext uri="{FF2B5EF4-FFF2-40B4-BE49-F238E27FC236}">
                <a16:creationId xmlns:a16="http://schemas.microsoft.com/office/drawing/2014/main" id="{E3D61C99-2D97-4B0D-B383-C3D5778DF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FD3082-8567-4A68-89D0-72EC0930475A}"/>
              </a:ext>
            </a:extLst>
          </p:cNvPr>
          <p:cNvSpPr>
            <a:spLocks noGrp="1"/>
          </p:cNvSpPr>
          <p:nvPr>
            <p:ph type="sldNum" sz="quarter" idx="12"/>
          </p:nvPr>
        </p:nvSpPr>
        <p:spPr/>
        <p:txBody>
          <a:bodyPr/>
          <a:lstStyle/>
          <a:p>
            <a:fld id="{BBE2B521-064C-452F-880E-2FE344E893A9}" type="slidenum">
              <a:rPr lang="en-US" smtClean="0"/>
              <a:t>‹#›</a:t>
            </a:fld>
            <a:endParaRPr lang="en-US"/>
          </a:p>
        </p:txBody>
      </p:sp>
    </p:spTree>
    <p:extLst>
      <p:ext uri="{BB962C8B-B14F-4D97-AF65-F5344CB8AC3E}">
        <p14:creationId xmlns:p14="http://schemas.microsoft.com/office/powerpoint/2010/main" val="813528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6F5F-1DE7-4F84-B2F6-78468347E7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6EBE65-03D8-4845-9080-0080678046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FC3E0E-3E97-4319-A9DC-72EEDBA8B913}"/>
              </a:ext>
            </a:extLst>
          </p:cNvPr>
          <p:cNvSpPr>
            <a:spLocks noGrp="1"/>
          </p:cNvSpPr>
          <p:nvPr>
            <p:ph type="dt" sz="half" idx="10"/>
          </p:nvPr>
        </p:nvSpPr>
        <p:spPr/>
        <p:txBody>
          <a:bodyPr/>
          <a:lstStyle/>
          <a:p>
            <a:fld id="{28FD519F-1B3D-433D-974B-D9E2AE112BB0}" type="datetimeFigureOut">
              <a:rPr lang="en-US" smtClean="0"/>
              <a:t>4/12/2022</a:t>
            </a:fld>
            <a:endParaRPr lang="en-US"/>
          </a:p>
        </p:txBody>
      </p:sp>
      <p:sp>
        <p:nvSpPr>
          <p:cNvPr id="5" name="Footer Placeholder 4">
            <a:extLst>
              <a:ext uri="{FF2B5EF4-FFF2-40B4-BE49-F238E27FC236}">
                <a16:creationId xmlns:a16="http://schemas.microsoft.com/office/drawing/2014/main" id="{65BC10CA-F874-4074-BAEA-68C299A17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83614-4A54-4BEE-A845-BE31E077F653}"/>
              </a:ext>
            </a:extLst>
          </p:cNvPr>
          <p:cNvSpPr>
            <a:spLocks noGrp="1"/>
          </p:cNvSpPr>
          <p:nvPr>
            <p:ph type="sldNum" sz="quarter" idx="12"/>
          </p:nvPr>
        </p:nvSpPr>
        <p:spPr/>
        <p:txBody>
          <a:bodyPr/>
          <a:lstStyle/>
          <a:p>
            <a:fld id="{BBE2B521-064C-452F-880E-2FE344E893A9}" type="slidenum">
              <a:rPr lang="en-US" smtClean="0"/>
              <a:t>‹#›</a:t>
            </a:fld>
            <a:endParaRPr lang="en-US"/>
          </a:p>
        </p:txBody>
      </p:sp>
    </p:spTree>
    <p:extLst>
      <p:ext uri="{BB962C8B-B14F-4D97-AF65-F5344CB8AC3E}">
        <p14:creationId xmlns:p14="http://schemas.microsoft.com/office/powerpoint/2010/main" val="1526029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D4CBC9-668B-4962-89CC-C7576C394A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7CD0BD-49B0-49C2-A239-4269EB18D1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56A8B2-7051-4C98-9C1D-00D1A7F5789C}"/>
              </a:ext>
            </a:extLst>
          </p:cNvPr>
          <p:cNvSpPr>
            <a:spLocks noGrp="1"/>
          </p:cNvSpPr>
          <p:nvPr>
            <p:ph type="dt" sz="half" idx="10"/>
          </p:nvPr>
        </p:nvSpPr>
        <p:spPr/>
        <p:txBody>
          <a:bodyPr/>
          <a:lstStyle/>
          <a:p>
            <a:fld id="{28FD519F-1B3D-433D-974B-D9E2AE112BB0}" type="datetimeFigureOut">
              <a:rPr lang="en-US" smtClean="0"/>
              <a:t>4/12/2022</a:t>
            </a:fld>
            <a:endParaRPr lang="en-US"/>
          </a:p>
        </p:txBody>
      </p:sp>
      <p:sp>
        <p:nvSpPr>
          <p:cNvPr id="5" name="Footer Placeholder 4">
            <a:extLst>
              <a:ext uri="{FF2B5EF4-FFF2-40B4-BE49-F238E27FC236}">
                <a16:creationId xmlns:a16="http://schemas.microsoft.com/office/drawing/2014/main" id="{9249B158-B317-4AA6-8324-8BB3505CE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46DE0-AE38-4DCF-83AE-9061FC0052DF}"/>
              </a:ext>
            </a:extLst>
          </p:cNvPr>
          <p:cNvSpPr>
            <a:spLocks noGrp="1"/>
          </p:cNvSpPr>
          <p:nvPr>
            <p:ph type="sldNum" sz="quarter" idx="12"/>
          </p:nvPr>
        </p:nvSpPr>
        <p:spPr/>
        <p:txBody>
          <a:bodyPr/>
          <a:lstStyle/>
          <a:p>
            <a:fld id="{BBE2B521-064C-452F-880E-2FE344E893A9}" type="slidenum">
              <a:rPr lang="en-US" smtClean="0"/>
              <a:t>‹#›</a:t>
            </a:fld>
            <a:endParaRPr lang="en-US"/>
          </a:p>
        </p:txBody>
      </p:sp>
    </p:spTree>
    <p:extLst>
      <p:ext uri="{BB962C8B-B14F-4D97-AF65-F5344CB8AC3E}">
        <p14:creationId xmlns:p14="http://schemas.microsoft.com/office/powerpoint/2010/main" val="3945784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504CD-0821-41AE-9953-B2AC49739F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540EB1-CAAD-4693-ABF9-E9D908BDD4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D2060-C19D-47DB-AA37-94EB2EABFF53}"/>
              </a:ext>
            </a:extLst>
          </p:cNvPr>
          <p:cNvSpPr>
            <a:spLocks noGrp="1"/>
          </p:cNvSpPr>
          <p:nvPr>
            <p:ph type="dt" sz="half" idx="10"/>
          </p:nvPr>
        </p:nvSpPr>
        <p:spPr/>
        <p:txBody>
          <a:bodyPr/>
          <a:lstStyle/>
          <a:p>
            <a:fld id="{28FD519F-1B3D-433D-974B-D9E2AE112BB0}" type="datetimeFigureOut">
              <a:rPr lang="en-US" smtClean="0"/>
              <a:t>4/12/2022</a:t>
            </a:fld>
            <a:endParaRPr lang="en-US"/>
          </a:p>
        </p:txBody>
      </p:sp>
      <p:sp>
        <p:nvSpPr>
          <p:cNvPr id="5" name="Footer Placeholder 4">
            <a:extLst>
              <a:ext uri="{FF2B5EF4-FFF2-40B4-BE49-F238E27FC236}">
                <a16:creationId xmlns:a16="http://schemas.microsoft.com/office/drawing/2014/main" id="{243CF9E4-4A87-4E11-9509-4CA2B3472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B2784-11C6-4DBD-BD76-4FF57905EF7A}"/>
              </a:ext>
            </a:extLst>
          </p:cNvPr>
          <p:cNvSpPr>
            <a:spLocks noGrp="1"/>
          </p:cNvSpPr>
          <p:nvPr>
            <p:ph type="sldNum" sz="quarter" idx="12"/>
          </p:nvPr>
        </p:nvSpPr>
        <p:spPr/>
        <p:txBody>
          <a:bodyPr/>
          <a:lstStyle/>
          <a:p>
            <a:fld id="{BBE2B521-064C-452F-880E-2FE344E893A9}" type="slidenum">
              <a:rPr lang="en-US" smtClean="0"/>
              <a:t>‹#›</a:t>
            </a:fld>
            <a:endParaRPr lang="en-US"/>
          </a:p>
        </p:txBody>
      </p:sp>
    </p:spTree>
    <p:extLst>
      <p:ext uri="{BB962C8B-B14F-4D97-AF65-F5344CB8AC3E}">
        <p14:creationId xmlns:p14="http://schemas.microsoft.com/office/powerpoint/2010/main" val="1432745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DEEB-2E16-4160-A5EB-985B50F709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631190-97A8-439F-83B6-39D6053928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CF0FB7-B8DB-4638-A36E-53DAF5B17016}"/>
              </a:ext>
            </a:extLst>
          </p:cNvPr>
          <p:cNvSpPr>
            <a:spLocks noGrp="1"/>
          </p:cNvSpPr>
          <p:nvPr>
            <p:ph type="dt" sz="half" idx="10"/>
          </p:nvPr>
        </p:nvSpPr>
        <p:spPr/>
        <p:txBody>
          <a:bodyPr/>
          <a:lstStyle/>
          <a:p>
            <a:fld id="{28FD519F-1B3D-433D-974B-D9E2AE112BB0}" type="datetimeFigureOut">
              <a:rPr lang="en-US" smtClean="0"/>
              <a:t>4/12/2022</a:t>
            </a:fld>
            <a:endParaRPr lang="en-US"/>
          </a:p>
        </p:txBody>
      </p:sp>
      <p:sp>
        <p:nvSpPr>
          <p:cNvPr id="5" name="Footer Placeholder 4">
            <a:extLst>
              <a:ext uri="{FF2B5EF4-FFF2-40B4-BE49-F238E27FC236}">
                <a16:creationId xmlns:a16="http://schemas.microsoft.com/office/drawing/2014/main" id="{F937C10D-1982-49F4-A47C-C4EC9827C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580E7-5E90-447B-B8D4-BE85BAB442A2}"/>
              </a:ext>
            </a:extLst>
          </p:cNvPr>
          <p:cNvSpPr>
            <a:spLocks noGrp="1"/>
          </p:cNvSpPr>
          <p:nvPr>
            <p:ph type="sldNum" sz="quarter" idx="12"/>
          </p:nvPr>
        </p:nvSpPr>
        <p:spPr/>
        <p:txBody>
          <a:bodyPr/>
          <a:lstStyle/>
          <a:p>
            <a:fld id="{BBE2B521-064C-452F-880E-2FE344E893A9}" type="slidenum">
              <a:rPr lang="en-US" smtClean="0"/>
              <a:t>‹#›</a:t>
            </a:fld>
            <a:endParaRPr lang="en-US"/>
          </a:p>
        </p:txBody>
      </p:sp>
    </p:spTree>
    <p:extLst>
      <p:ext uri="{BB962C8B-B14F-4D97-AF65-F5344CB8AC3E}">
        <p14:creationId xmlns:p14="http://schemas.microsoft.com/office/powerpoint/2010/main" val="1355856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34B2-2FFF-4C94-8749-6A6286A5B7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1B3807-5E75-44DE-B41D-6338D647D1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FE64A1-F949-467A-B745-DBE788926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297E32-078F-4588-86E3-DDBFE4E0C5B1}"/>
              </a:ext>
            </a:extLst>
          </p:cNvPr>
          <p:cNvSpPr>
            <a:spLocks noGrp="1"/>
          </p:cNvSpPr>
          <p:nvPr>
            <p:ph type="dt" sz="half" idx="10"/>
          </p:nvPr>
        </p:nvSpPr>
        <p:spPr/>
        <p:txBody>
          <a:bodyPr/>
          <a:lstStyle/>
          <a:p>
            <a:fld id="{28FD519F-1B3D-433D-974B-D9E2AE112BB0}" type="datetimeFigureOut">
              <a:rPr lang="en-US" smtClean="0"/>
              <a:t>4/12/2022</a:t>
            </a:fld>
            <a:endParaRPr lang="en-US"/>
          </a:p>
        </p:txBody>
      </p:sp>
      <p:sp>
        <p:nvSpPr>
          <p:cNvPr id="6" name="Footer Placeholder 5">
            <a:extLst>
              <a:ext uri="{FF2B5EF4-FFF2-40B4-BE49-F238E27FC236}">
                <a16:creationId xmlns:a16="http://schemas.microsoft.com/office/drawing/2014/main" id="{9DCBAF37-E9B8-470F-BC06-0F6A5850C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19AC1D-9E7F-448D-81CB-93CB68A97A70}"/>
              </a:ext>
            </a:extLst>
          </p:cNvPr>
          <p:cNvSpPr>
            <a:spLocks noGrp="1"/>
          </p:cNvSpPr>
          <p:nvPr>
            <p:ph type="sldNum" sz="quarter" idx="12"/>
          </p:nvPr>
        </p:nvSpPr>
        <p:spPr/>
        <p:txBody>
          <a:bodyPr/>
          <a:lstStyle/>
          <a:p>
            <a:fld id="{BBE2B521-064C-452F-880E-2FE344E893A9}" type="slidenum">
              <a:rPr lang="en-US" smtClean="0"/>
              <a:t>‹#›</a:t>
            </a:fld>
            <a:endParaRPr lang="en-US"/>
          </a:p>
        </p:txBody>
      </p:sp>
    </p:spTree>
    <p:extLst>
      <p:ext uri="{BB962C8B-B14F-4D97-AF65-F5344CB8AC3E}">
        <p14:creationId xmlns:p14="http://schemas.microsoft.com/office/powerpoint/2010/main" val="392208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109B-6175-43ED-8A9F-795D429721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AA2F93-2119-4695-97D7-C5360A05F3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524C57-030A-452D-B244-FA2E4A7EC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475538-A84A-47A3-93DE-9660171FF6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3E2BDC-B897-452B-BBC0-01ECA8AD9F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4BA1DD-215B-4AF0-8391-67D9444F6F1A}"/>
              </a:ext>
            </a:extLst>
          </p:cNvPr>
          <p:cNvSpPr>
            <a:spLocks noGrp="1"/>
          </p:cNvSpPr>
          <p:nvPr>
            <p:ph type="dt" sz="half" idx="10"/>
          </p:nvPr>
        </p:nvSpPr>
        <p:spPr/>
        <p:txBody>
          <a:bodyPr/>
          <a:lstStyle/>
          <a:p>
            <a:fld id="{28FD519F-1B3D-433D-974B-D9E2AE112BB0}" type="datetimeFigureOut">
              <a:rPr lang="en-US" smtClean="0"/>
              <a:t>4/12/2022</a:t>
            </a:fld>
            <a:endParaRPr lang="en-US"/>
          </a:p>
        </p:txBody>
      </p:sp>
      <p:sp>
        <p:nvSpPr>
          <p:cNvPr id="8" name="Footer Placeholder 7">
            <a:extLst>
              <a:ext uri="{FF2B5EF4-FFF2-40B4-BE49-F238E27FC236}">
                <a16:creationId xmlns:a16="http://schemas.microsoft.com/office/drawing/2014/main" id="{69B771D7-3A80-4885-BD54-DAAE47E116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CF2A5E-2847-43C2-BB04-203CC9DA2F99}"/>
              </a:ext>
            </a:extLst>
          </p:cNvPr>
          <p:cNvSpPr>
            <a:spLocks noGrp="1"/>
          </p:cNvSpPr>
          <p:nvPr>
            <p:ph type="sldNum" sz="quarter" idx="12"/>
          </p:nvPr>
        </p:nvSpPr>
        <p:spPr/>
        <p:txBody>
          <a:bodyPr/>
          <a:lstStyle/>
          <a:p>
            <a:fld id="{BBE2B521-064C-452F-880E-2FE344E893A9}" type="slidenum">
              <a:rPr lang="en-US" smtClean="0"/>
              <a:t>‹#›</a:t>
            </a:fld>
            <a:endParaRPr lang="en-US"/>
          </a:p>
        </p:txBody>
      </p:sp>
    </p:spTree>
    <p:extLst>
      <p:ext uri="{BB962C8B-B14F-4D97-AF65-F5344CB8AC3E}">
        <p14:creationId xmlns:p14="http://schemas.microsoft.com/office/powerpoint/2010/main" val="1804491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A354-BC73-4E62-821A-69A8C87E04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354BFA-C20A-45DB-839F-234F6764E4B4}"/>
              </a:ext>
            </a:extLst>
          </p:cNvPr>
          <p:cNvSpPr>
            <a:spLocks noGrp="1"/>
          </p:cNvSpPr>
          <p:nvPr>
            <p:ph type="dt" sz="half" idx="10"/>
          </p:nvPr>
        </p:nvSpPr>
        <p:spPr/>
        <p:txBody>
          <a:bodyPr/>
          <a:lstStyle/>
          <a:p>
            <a:fld id="{28FD519F-1B3D-433D-974B-D9E2AE112BB0}" type="datetimeFigureOut">
              <a:rPr lang="en-US" smtClean="0"/>
              <a:t>4/12/2022</a:t>
            </a:fld>
            <a:endParaRPr lang="en-US"/>
          </a:p>
        </p:txBody>
      </p:sp>
      <p:sp>
        <p:nvSpPr>
          <p:cNvPr id="4" name="Footer Placeholder 3">
            <a:extLst>
              <a:ext uri="{FF2B5EF4-FFF2-40B4-BE49-F238E27FC236}">
                <a16:creationId xmlns:a16="http://schemas.microsoft.com/office/drawing/2014/main" id="{74014FE8-A37C-4968-94B5-CBE5F97AAF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EAAF12-FC68-42E2-9D21-8B9424BDE1D5}"/>
              </a:ext>
            </a:extLst>
          </p:cNvPr>
          <p:cNvSpPr>
            <a:spLocks noGrp="1"/>
          </p:cNvSpPr>
          <p:nvPr>
            <p:ph type="sldNum" sz="quarter" idx="12"/>
          </p:nvPr>
        </p:nvSpPr>
        <p:spPr/>
        <p:txBody>
          <a:bodyPr/>
          <a:lstStyle/>
          <a:p>
            <a:fld id="{BBE2B521-064C-452F-880E-2FE344E893A9}" type="slidenum">
              <a:rPr lang="en-US" smtClean="0"/>
              <a:t>‹#›</a:t>
            </a:fld>
            <a:endParaRPr lang="en-US"/>
          </a:p>
        </p:txBody>
      </p:sp>
    </p:spTree>
    <p:extLst>
      <p:ext uri="{BB962C8B-B14F-4D97-AF65-F5344CB8AC3E}">
        <p14:creationId xmlns:p14="http://schemas.microsoft.com/office/powerpoint/2010/main" val="3598907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C50C2-9C26-4C13-96DD-4BD541476EEE}"/>
              </a:ext>
            </a:extLst>
          </p:cNvPr>
          <p:cNvSpPr>
            <a:spLocks noGrp="1"/>
          </p:cNvSpPr>
          <p:nvPr>
            <p:ph type="dt" sz="half" idx="10"/>
          </p:nvPr>
        </p:nvSpPr>
        <p:spPr/>
        <p:txBody>
          <a:bodyPr/>
          <a:lstStyle/>
          <a:p>
            <a:fld id="{28FD519F-1B3D-433D-974B-D9E2AE112BB0}" type="datetimeFigureOut">
              <a:rPr lang="en-US" smtClean="0"/>
              <a:t>4/12/2022</a:t>
            </a:fld>
            <a:endParaRPr lang="en-US"/>
          </a:p>
        </p:txBody>
      </p:sp>
      <p:sp>
        <p:nvSpPr>
          <p:cNvPr id="3" name="Footer Placeholder 2">
            <a:extLst>
              <a:ext uri="{FF2B5EF4-FFF2-40B4-BE49-F238E27FC236}">
                <a16:creationId xmlns:a16="http://schemas.microsoft.com/office/drawing/2014/main" id="{0D398F60-C39D-426B-B07A-E7AC88FE4D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D7915-195C-477C-8A52-A293F76CFAD8}"/>
              </a:ext>
            </a:extLst>
          </p:cNvPr>
          <p:cNvSpPr>
            <a:spLocks noGrp="1"/>
          </p:cNvSpPr>
          <p:nvPr>
            <p:ph type="sldNum" sz="quarter" idx="12"/>
          </p:nvPr>
        </p:nvSpPr>
        <p:spPr/>
        <p:txBody>
          <a:bodyPr/>
          <a:lstStyle/>
          <a:p>
            <a:fld id="{BBE2B521-064C-452F-880E-2FE344E893A9}" type="slidenum">
              <a:rPr lang="en-US" smtClean="0"/>
              <a:t>‹#›</a:t>
            </a:fld>
            <a:endParaRPr lang="en-US"/>
          </a:p>
        </p:txBody>
      </p:sp>
    </p:spTree>
    <p:extLst>
      <p:ext uri="{BB962C8B-B14F-4D97-AF65-F5344CB8AC3E}">
        <p14:creationId xmlns:p14="http://schemas.microsoft.com/office/powerpoint/2010/main" val="1656361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A50D-B9F8-4F5D-82CD-8A6866A6F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9F47ED-71BF-49F2-B180-40A75B4D34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2FDFCE-3BEE-4F73-8D43-A40EC8AB3B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BC263F-38C6-47E6-A155-D23DA1F38AD9}"/>
              </a:ext>
            </a:extLst>
          </p:cNvPr>
          <p:cNvSpPr>
            <a:spLocks noGrp="1"/>
          </p:cNvSpPr>
          <p:nvPr>
            <p:ph type="dt" sz="half" idx="10"/>
          </p:nvPr>
        </p:nvSpPr>
        <p:spPr/>
        <p:txBody>
          <a:bodyPr/>
          <a:lstStyle/>
          <a:p>
            <a:fld id="{28FD519F-1B3D-433D-974B-D9E2AE112BB0}" type="datetimeFigureOut">
              <a:rPr lang="en-US" smtClean="0"/>
              <a:t>4/12/2022</a:t>
            </a:fld>
            <a:endParaRPr lang="en-US"/>
          </a:p>
        </p:txBody>
      </p:sp>
      <p:sp>
        <p:nvSpPr>
          <p:cNvPr id="6" name="Footer Placeholder 5">
            <a:extLst>
              <a:ext uri="{FF2B5EF4-FFF2-40B4-BE49-F238E27FC236}">
                <a16:creationId xmlns:a16="http://schemas.microsoft.com/office/drawing/2014/main" id="{DFCD9494-55B1-482A-987F-1CB11EF087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86BD52-D013-4979-B2BF-6AE5BFC87BCD}"/>
              </a:ext>
            </a:extLst>
          </p:cNvPr>
          <p:cNvSpPr>
            <a:spLocks noGrp="1"/>
          </p:cNvSpPr>
          <p:nvPr>
            <p:ph type="sldNum" sz="quarter" idx="12"/>
          </p:nvPr>
        </p:nvSpPr>
        <p:spPr/>
        <p:txBody>
          <a:bodyPr/>
          <a:lstStyle/>
          <a:p>
            <a:fld id="{BBE2B521-064C-452F-880E-2FE344E893A9}" type="slidenum">
              <a:rPr lang="en-US" smtClean="0"/>
              <a:t>‹#›</a:t>
            </a:fld>
            <a:endParaRPr lang="en-US"/>
          </a:p>
        </p:txBody>
      </p:sp>
    </p:spTree>
    <p:extLst>
      <p:ext uri="{BB962C8B-B14F-4D97-AF65-F5344CB8AC3E}">
        <p14:creationId xmlns:p14="http://schemas.microsoft.com/office/powerpoint/2010/main" val="730204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8CF5-1750-4712-AE67-879D9DE41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FC1C6D-2A98-4852-A5C3-952C4774B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D92CCB-3C55-4EFA-8F73-3B82AE613F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37B5B1-5219-468E-A5FA-272496F8FF74}"/>
              </a:ext>
            </a:extLst>
          </p:cNvPr>
          <p:cNvSpPr>
            <a:spLocks noGrp="1"/>
          </p:cNvSpPr>
          <p:nvPr>
            <p:ph type="dt" sz="half" idx="10"/>
          </p:nvPr>
        </p:nvSpPr>
        <p:spPr/>
        <p:txBody>
          <a:bodyPr/>
          <a:lstStyle/>
          <a:p>
            <a:fld id="{28FD519F-1B3D-433D-974B-D9E2AE112BB0}" type="datetimeFigureOut">
              <a:rPr lang="en-US" smtClean="0"/>
              <a:t>4/12/2022</a:t>
            </a:fld>
            <a:endParaRPr lang="en-US"/>
          </a:p>
        </p:txBody>
      </p:sp>
      <p:sp>
        <p:nvSpPr>
          <p:cNvPr id="6" name="Footer Placeholder 5">
            <a:extLst>
              <a:ext uri="{FF2B5EF4-FFF2-40B4-BE49-F238E27FC236}">
                <a16:creationId xmlns:a16="http://schemas.microsoft.com/office/drawing/2014/main" id="{671FF7BE-64D6-49E8-AAAA-50C75EA08F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79FA6-B821-42D5-8BC9-0B9E321A3E07}"/>
              </a:ext>
            </a:extLst>
          </p:cNvPr>
          <p:cNvSpPr>
            <a:spLocks noGrp="1"/>
          </p:cNvSpPr>
          <p:nvPr>
            <p:ph type="sldNum" sz="quarter" idx="12"/>
          </p:nvPr>
        </p:nvSpPr>
        <p:spPr/>
        <p:txBody>
          <a:bodyPr/>
          <a:lstStyle/>
          <a:p>
            <a:fld id="{BBE2B521-064C-452F-880E-2FE344E893A9}" type="slidenum">
              <a:rPr lang="en-US" smtClean="0"/>
              <a:t>‹#›</a:t>
            </a:fld>
            <a:endParaRPr lang="en-US"/>
          </a:p>
        </p:txBody>
      </p:sp>
    </p:spTree>
    <p:extLst>
      <p:ext uri="{BB962C8B-B14F-4D97-AF65-F5344CB8AC3E}">
        <p14:creationId xmlns:p14="http://schemas.microsoft.com/office/powerpoint/2010/main" val="208607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64BC74-E4F4-433C-92D9-2261D1A581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FED630-184A-4061-A3F0-81791B50A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DECD6-E701-4861-B6DD-F6CEE117A9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FD519F-1B3D-433D-974B-D9E2AE112BB0}" type="datetimeFigureOut">
              <a:rPr lang="en-US" smtClean="0"/>
              <a:t>4/12/2022</a:t>
            </a:fld>
            <a:endParaRPr lang="en-US"/>
          </a:p>
        </p:txBody>
      </p:sp>
      <p:sp>
        <p:nvSpPr>
          <p:cNvPr id="5" name="Footer Placeholder 4">
            <a:extLst>
              <a:ext uri="{FF2B5EF4-FFF2-40B4-BE49-F238E27FC236}">
                <a16:creationId xmlns:a16="http://schemas.microsoft.com/office/drawing/2014/main" id="{AE3A58D2-142F-4D9C-8B2A-F6551736A9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BA784F-77D4-41B4-9617-D8D29B96E4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E2B521-064C-452F-880E-2FE344E893A9}" type="slidenum">
              <a:rPr lang="en-US" smtClean="0"/>
              <a:t>‹#›</a:t>
            </a:fld>
            <a:endParaRPr lang="en-US"/>
          </a:p>
        </p:txBody>
      </p:sp>
    </p:spTree>
    <p:extLst>
      <p:ext uri="{BB962C8B-B14F-4D97-AF65-F5344CB8AC3E}">
        <p14:creationId xmlns:p14="http://schemas.microsoft.com/office/powerpoint/2010/main" val="76642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A4EA-624E-40D5-9FEE-00FC6C3DD6A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A208D98-F0FD-4C98-BD78-2A9C75B879BE}"/>
              </a:ext>
            </a:extLst>
          </p:cNvPr>
          <p:cNvSpPr>
            <a:spLocks noGrp="1"/>
          </p:cNvSpPr>
          <p:nvPr>
            <p:ph type="subTitle" idx="1"/>
          </p:nvPr>
        </p:nvSpPr>
        <p:spPr/>
        <p:txBody>
          <a:bodyPr/>
          <a:lstStyle/>
          <a:p>
            <a:endParaRPr lang="en-US"/>
          </a:p>
        </p:txBody>
      </p:sp>
      <p:pic>
        <p:nvPicPr>
          <p:cNvPr id="5" name="Picture 4" descr="A picture containing indoor&#10;&#10;Description automatically generated">
            <a:extLst>
              <a:ext uri="{FF2B5EF4-FFF2-40B4-BE49-F238E27FC236}">
                <a16:creationId xmlns:a16="http://schemas.microsoft.com/office/drawing/2014/main" id="{E0590EB0-8B88-4AE7-9130-889542A59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1789503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5130"/>
            <a:ext cx="10515600" cy="795131"/>
          </a:xfrm>
        </p:spPr>
        <p:txBody>
          <a:bodyPr>
            <a:normAutofit fontScale="90000"/>
          </a:bodyPr>
          <a:lstStyle/>
          <a:p>
            <a:pPr>
              <a:spcBef>
                <a:spcPts val="1000"/>
              </a:spcBef>
              <a:buClr>
                <a:schemeClr val="accent1"/>
              </a:buClr>
            </a:pPr>
            <a:r>
              <a:rPr lang="en-US" sz="3100" dirty="0"/>
              <a:t>                                             Required Fields</a:t>
            </a:r>
            <a:br>
              <a:rPr lang="en-US" sz="3100" dirty="0"/>
            </a:br>
            <a:r>
              <a:rPr lang="en-US" sz="2700" dirty="0">
                <a:solidFill>
                  <a:schemeClr val="tx1">
                    <a:lumMod val="75000"/>
                    <a:lumOff val="25000"/>
                  </a:schemeClr>
                </a:solidFill>
              </a:rPr>
              <a:t>Required fields change a variable to require it to be entered before a record is entered into a database. </a:t>
            </a:r>
            <a:r>
              <a:rPr lang="en-US" sz="2700" dirty="0"/>
              <a:t>Let’s make the telephone field a required field by highlighting Phone and then going down to the Required row in Field Properties and selecting the Yes option with the down arrow key on the right.</a:t>
            </a:r>
            <a:br>
              <a:rPr lang="en-US" sz="4000" dirty="0"/>
            </a:br>
            <a:endParaRPr lang="en-US" sz="4000" dirty="0"/>
          </a:p>
        </p:txBody>
      </p:sp>
      <p:pic>
        <p:nvPicPr>
          <p:cNvPr id="3" name="Picture 2">
            <a:extLst>
              <a:ext uri="{FF2B5EF4-FFF2-40B4-BE49-F238E27FC236}">
                <a16:creationId xmlns:a16="http://schemas.microsoft.com/office/drawing/2014/main" id="{F6AD1241-CC90-4C89-8FAB-D28EACA37641}"/>
              </a:ext>
            </a:extLst>
          </p:cNvPr>
          <p:cNvPicPr>
            <a:picLocks noChangeAspect="1"/>
          </p:cNvPicPr>
          <p:nvPr/>
        </p:nvPicPr>
        <p:blipFill>
          <a:blip r:embed="rId2"/>
          <a:stretch>
            <a:fillRect/>
          </a:stretch>
        </p:blipFill>
        <p:spPr>
          <a:xfrm>
            <a:off x="1537252" y="1881809"/>
            <a:ext cx="8454887" cy="4790660"/>
          </a:xfrm>
          <a:prstGeom prst="rect">
            <a:avLst/>
          </a:prstGeom>
        </p:spPr>
      </p:pic>
    </p:spTree>
    <p:extLst>
      <p:ext uri="{BB962C8B-B14F-4D97-AF65-F5344CB8AC3E}">
        <p14:creationId xmlns:p14="http://schemas.microsoft.com/office/powerpoint/2010/main" val="3730422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E763-930A-4FD5-8327-B334153F23BF}"/>
              </a:ext>
            </a:extLst>
          </p:cNvPr>
          <p:cNvSpPr>
            <a:spLocks noGrp="1"/>
          </p:cNvSpPr>
          <p:nvPr>
            <p:ph type="title"/>
          </p:nvPr>
        </p:nvSpPr>
        <p:spPr>
          <a:xfrm>
            <a:off x="838200" y="92765"/>
            <a:ext cx="10515600" cy="1245705"/>
          </a:xfrm>
        </p:spPr>
        <p:txBody>
          <a:bodyPr>
            <a:normAutofit fontScale="90000"/>
          </a:bodyPr>
          <a:lstStyle/>
          <a:p>
            <a:r>
              <a:rPr lang="en-US" sz="3200" dirty="0"/>
              <a:t>Now let’s go to the Datasheet View screen and see if our telephone required field is working. When you attempt to go to Datasheet View, this may happen! Select the Yes option to save the table. </a:t>
            </a:r>
          </a:p>
        </p:txBody>
      </p:sp>
      <p:pic>
        <p:nvPicPr>
          <p:cNvPr id="4" name="Content Placeholder 3">
            <a:extLst>
              <a:ext uri="{FF2B5EF4-FFF2-40B4-BE49-F238E27FC236}">
                <a16:creationId xmlns:a16="http://schemas.microsoft.com/office/drawing/2014/main" id="{7AECC5D0-001E-411F-BECA-DFFEB6522DBF}"/>
              </a:ext>
            </a:extLst>
          </p:cNvPr>
          <p:cNvPicPr>
            <a:picLocks noGrp="1" noChangeAspect="1"/>
          </p:cNvPicPr>
          <p:nvPr>
            <p:ph idx="1"/>
          </p:nvPr>
        </p:nvPicPr>
        <p:blipFill>
          <a:blip r:embed="rId2"/>
          <a:stretch>
            <a:fillRect/>
          </a:stretch>
        </p:blipFill>
        <p:spPr>
          <a:xfrm>
            <a:off x="1662948" y="1616765"/>
            <a:ext cx="8866104" cy="5148470"/>
          </a:xfrm>
          <a:prstGeom prst="rect">
            <a:avLst/>
          </a:prstGeom>
        </p:spPr>
      </p:pic>
    </p:spTree>
    <p:extLst>
      <p:ext uri="{BB962C8B-B14F-4D97-AF65-F5344CB8AC3E}">
        <p14:creationId xmlns:p14="http://schemas.microsoft.com/office/powerpoint/2010/main" val="1836668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2D53-3256-4EAE-BD8F-8079FB52F196}"/>
              </a:ext>
            </a:extLst>
          </p:cNvPr>
          <p:cNvSpPr>
            <a:spLocks noGrp="1"/>
          </p:cNvSpPr>
          <p:nvPr>
            <p:ph type="title"/>
          </p:nvPr>
        </p:nvSpPr>
        <p:spPr>
          <a:xfrm>
            <a:off x="838200" y="365125"/>
            <a:ext cx="10515600" cy="721553"/>
          </a:xfrm>
        </p:spPr>
        <p:txBody>
          <a:bodyPr>
            <a:normAutofit fontScale="90000"/>
          </a:bodyPr>
          <a:lstStyle/>
          <a:p>
            <a:r>
              <a:rPr lang="en-US" sz="3200" dirty="0"/>
              <a:t>Now you will get this option. Select Yes if you want to see if all the data complies with your new rule, otherwise select No.</a:t>
            </a:r>
          </a:p>
        </p:txBody>
      </p:sp>
      <p:pic>
        <p:nvPicPr>
          <p:cNvPr id="4" name="Content Placeholder 3">
            <a:extLst>
              <a:ext uri="{FF2B5EF4-FFF2-40B4-BE49-F238E27FC236}">
                <a16:creationId xmlns:a16="http://schemas.microsoft.com/office/drawing/2014/main" id="{A0AA0C4B-6964-473A-B91B-8E27E9DEFE18}"/>
              </a:ext>
            </a:extLst>
          </p:cNvPr>
          <p:cNvPicPr>
            <a:picLocks noGrp="1" noChangeAspect="1"/>
          </p:cNvPicPr>
          <p:nvPr>
            <p:ph idx="1"/>
          </p:nvPr>
        </p:nvPicPr>
        <p:blipFill>
          <a:blip r:embed="rId2"/>
          <a:stretch>
            <a:fillRect/>
          </a:stretch>
        </p:blipFill>
        <p:spPr>
          <a:xfrm>
            <a:off x="1887423" y="1444625"/>
            <a:ext cx="8417153" cy="4732338"/>
          </a:xfrm>
          <a:prstGeom prst="rect">
            <a:avLst/>
          </a:prstGeom>
        </p:spPr>
      </p:pic>
    </p:spTree>
    <p:extLst>
      <p:ext uri="{BB962C8B-B14F-4D97-AF65-F5344CB8AC3E}">
        <p14:creationId xmlns:p14="http://schemas.microsoft.com/office/powerpoint/2010/main" val="325630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9547-6DB0-49E1-9A4B-74E68A7690F9}"/>
              </a:ext>
            </a:extLst>
          </p:cNvPr>
          <p:cNvSpPr>
            <a:spLocks noGrp="1"/>
          </p:cNvSpPr>
          <p:nvPr>
            <p:ph type="title"/>
          </p:nvPr>
        </p:nvSpPr>
        <p:spPr>
          <a:xfrm>
            <a:off x="838200" y="1"/>
            <a:ext cx="10515600" cy="1046922"/>
          </a:xfrm>
        </p:spPr>
        <p:txBody>
          <a:bodyPr>
            <a:normAutofit fontScale="90000"/>
          </a:bodyPr>
          <a:lstStyle/>
          <a:p>
            <a:r>
              <a:rPr lang="en-US" sz="3200" dirty="0"/>
              <a:t>Now we are finally at the Datasheet View screen and we can attempt to add a new record to see if our telephone requirement works.</a:t>
            </a:r>
          </a:p>
        </p:txBody>
      </p:sp>
      <p:pic>
        <p:nvPicPr>
          <p:cNvPr id="4" name="Content Placeholder 3">
            <a:extLst>
              <a:ext uri="{FF2B5EF4-FFF2-40B4-BE49-F238E27FC236}">
                <a16:creationId xmlns:a16="http://schemas.microsoft.com/office/drawing/2014/main" id="{DBA52218-F93C-425D-9CC0-6AF51B253A17}"/>
              </a:ext>
            </a:extLst>
          </p:cNvPr>
          <p:cNvPicPr>
            <a:picLocks noGrp="1" noChangeAspect="1"/>
          </p:cNvPicPr>
          <p:nvPr>
            <p:ph idx="1"/>
          </p:nvPr>
        </p:nvPicPr>
        <p:blipFill>
          <a:blip r:embed="rId2"/>
          <a:stretch>
            <a:fillRect/>
          </a:stretch>
        </p:blipFill>
        <p:spPr>
          <a:xfrm>
            <a:off x="1675653" y="1206500"/>
            <a:ext cx="8840693" cy="4970463"/>
          </a:xfrm>
          <a:prstGeom prst="rect">
            <a:avLst/>
          </a:prstGeom>
        </p:spPr>
      </p:pic>
    </p:spTree>
    <p:extLst>
      <p:ext uri="{BB962C8B-B14F-4D97-AF65-F5344CB8AC3E}">
        <p14:creationId xmlns:p14="http://schemas.microsoft.com/office/powerpoint/2010/main" val="3965139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689BE-A2C0-4ED6-8853-E09F73974CB2}"/>
              </a:ext>
            </a:extLst>
          </p:cNvPr>
          <p:cNvSpPr>
            <a:spLocks noGrp="1"/>
          </p:cNvSpPr>
          <p:nvPr>
            <p:ph type="title"/>
          </p:nvPr>
        </p:nvSpPr>
        <p:spPr>
          <a:xfrm>
            <a:off x="838200" y="365126"/>
            <a:ext cx="10515600" cy="774562"/>
          </a:xfrm>
        </p:spPr>
        <p:txBody>
          <a:bodyPr>
            <a:noAutofit/>
          </a:bodyPr>
          <a:lstStyle/>
          <a:p>
            <a:r>
              <a:rPr lang="en-US" sz="3200" dirty="0"/>
              <a:t>Put some bogus data into some fields, but don’t put anything in the telephone filed and hit enter. It works! Yippie!!!</a:t>
            </a:r>
          </a:p>
        </p:txBody>
      </p:sp>
      <p:pic>
        <p:nvPicPr>
          <p:cNvPr id="4" name="Content Placeholder 3">
            <a:extLst>
              <a:ext uri="{FF2B5EF4-FFF2-40B4-BE49-F238E27FC236}">
                <a16:creationId xmlns:a16="http://schemas.microsoft.com/office/drawing/2014/main" id="{06C68E33-9DDE-4E3C-9AA3-56D0B0FDC836}"/>
              </a:ext>
            </a:extLst>
          </p:cNvPr>
          <p:cNvPicPr>
            <a:picLocks noGrp="1" noChangeAspect="1"/>
          </p:cNvPicPr>
          <p:nvPr>
            <p:ph idx="1"/>
          </p:nvPr>
        </p:nvPicPr>
        <p:blipFill>
          <a:blip r:embed="rId2"/>
          <a:stretch>
            <a:fillRect/>
          </a:stretch>
        </p:blipFill>
        <p:spPr>
          <a:xfrm>
            <a:off x="1757538" y="1298575"/>
            <a:ext cx="8676924" cy="4878388"/>
          </a:xfrm>
          <a:prstGeom prst="rect">
            <a:avLst/>
          </a:prstGeom>
        </p:spPr>
      </p:pic>
    </p:spTree>
    <p:extLst>
      <p:ext uri="{BB962C8B-B14F-4D97-AF65-F5344CB8AC3E}">
        <p14:creationId xmlns:p14="http://schemas.microsoft.com/office/powerpoint/2010/main" val="2331416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04580-DBE7-464A-AE89-8F52EF7E3115}"/>
              </a:ext>
            </a:extLst>
          </p:cNvPr>
          <p:cNvSpPr>
            <a:spLocks noGrp="1"/>
          </p:cNvSpPr>
          <p:nvPr>
            <p:ph type="title"/>
          </p:nvPr>
        </p:nvSpPr>
        <p:spPr>
          <a:xfrm>
            <a:off x="838200" y="0"/>
            <a:ext cx="10515600" cy="1404730"/>
          </a:xfrm>
        </p:spPr>
        <p:txBody>
          <a:bodyPr>
            <a:noAutofit/>
          </a:bodyPr>
          <a:lstStyle/>
          <a:p>
            <a:r>
              <a:rPr lang="en-US" sz="3200" dirty="0"/>
              <a:t>If you right click on the leftmost column or the one next to it, you get the option of deleting this fake record. Do it because we don’t want our database messed up.</a:t>
            </a:r>
          </a:p>
        </p:txBody>
      </p:sp>
      <p:pic>
        <p:nvPicPr>
          <p:cNvPr id="7" name="Content Placeholder 6">
            <a:extLst>
              <a:ext uri="{FF2B5EF4-FFF2-40B4-BE49-F238E27FC236}">
                <a16:creationId xmlns:a16="http://schemas.microsoft.com/office/drawing/2014/main" id="{84F3D2E6-0A49-40CE-BE7E-11BCD5F15003}"/>
              </a:ext>
            </a:extLst>
          </p:cNvPr>
          <p:cNvPicPr>
            <a:picLocks noGrp="1" noChangeAspect="1"/>
          </p:cNvPicPr>
          <p:nvPr>
            <p:ph idx="1"/>
          </p:nvPr>
        </p:nvPicPr>
        <p:blipFill>
          <a:blip r:embed="rId2"/>
          <a:stretch>
            <a:fillRect/>
          </a:stretch>
        </p:blipFill>
        <p:spPr>
          <a:xfrm>
            <a:off x="2226255" y="1404730"/>
            <a:ext cx="8362232" cy="4772233"/>
          </a:xfrm>
          <a:prstGeom prst="rect">
            <a:avLst/>
          </a:prstGeom>
        </p:spPr>
      </p:pic>
    </p:spTree>
    <p:extLst>
      <p:ext uri="{BB962C8B-B14F-4D97-AF65-F5344CB8AC3E}">
        <p14:creationId xmlns:p14="http://schemas.microsoft.com/office/powerpoint/2010/main" val="699328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572" y="136525"/>
            <a:ext cx="11071273" cy="822821"/>
          </a:xfrm>
        </p:spPr>
        <p:txBody>
          <a:bodyPr>
            <a:normAutofit/>
          </a:bodyPr>
          <a:lstStyle/>
          <a:p>
            <a:pPr algn="ctr"/>
            <a:r>
              <a:rPr lang="en-US" sz="4000" dirty="0"/>
              <a:t>Validation Rules</a:t>
            </a:r>
          </a:p>
        </p:txBody>
      </p:sp>
      <p:sp>
        <p:nvSpPr>
          <p:cNvPr id="3" name="Content Placeholder 2"/>
          <p:cNvSpPr>
            <a:spLocks noGrp="1"/>
          </p:cNvSpPr>
          <p:nvPr>
            <p:ph idx="1"/>
          </p:nvPr>
        </p:nvSpPr>
        <p:spPr>
          <a:xfrm>
            <a:off x="534572" y="1285461"/>
            <a:ext cx="11169748" cy="4613193"/>
          </a:xfrm>
        </p:spPr>
        <p:txBody>
          <a:bodyPr>
            <a:normAutofit lnSpcReduction="10000"/>
          </a:bodyPr>
          <a:lstStyle/>
          <a:p>
            <a:pPr marL="0" indent="0">
              <a:buNone/>
            </a:pPr>
            <a:r>
              <a:rPr lang="en-US" sz="2800" dirty="0"/>
              <a:t>A validation rule limits or controls what users can enter in a table field or a control. </a:t>
            </a:r>
          </a:p>
          <a:p>
            <a:pPr marL="0" indent="0">
              <a:buNone/>
            </a:pPr>
            <a:endParaRPr lang="en-US" sz="2800" dirty="0"/>
          </a:p>
          <a:p>
            <a:pPr marL="0" indent="0">
              <a:buNone/>
            </a:pPr>
            <a:r>
              <a:rPr lang="en-US" sz="2800" dirty="0"/>
              <a:t>You can think of validation rules as a set of layers — you can use some or all of the layers when you need to ensure that your users enter data properly</a:t>
            </a:r>
            <a:r>
              <a:rPr lang="en-US" dirty="0"/>
              <a:t>. You can also use the Validation Rule property to require specific values, and the Validation Text property to alert your users to any mistakes. </a:t>
            </a:r>
          </a:p>
          <a:p>
            <a:pPr marL="0" indent="0">
              <a:buNone/>
            </a:pPr>
            <a:endParaRPr lang="en-US" dirty="0"/>
          </a:p>
          <a:p>
            <a:pPr marL="0" indent="0">
              <a:buNone/>
            </a:pPr>
            <a:r>
              <a:rPr lang="en-US" dirty="0"/>
              <a:t>For example, entering a rule such as &gt;100 And &lt;1000 in the Validation Rule property forces users to enter values between 100 and 1,000. The Validation data must be a number greater than 100 and less than 1000.</a:t>
            </a:r>
          </a:p>
          <a:p>
            <a:pPr marL="0" indent="0">
              <a:buNone/>
            </a:pPr>
            <a:endParaRPr lang="en-US" sz="2800" dirty="0"/>
          </a:p>
        </p:txBody>
      </p:sp>
      <p:sp>
        <p:nvSpPr>
          <p:cNvPr id="4" name="Slide Number Placeholder 3"/>
          <p:cNvSpPr>
            <a:spLocks noGrp="1"/>
          </p:cNvSpPr>
          <p:nvPr>
            <p:ph type="sldNum" sz="quarter" idx="11"/>
          </p:nvPr>
        </p:nvSpPr>
        <p:spPr/>
        <p:txBody>
          <a:bodyPr/>
          <a:lstStyle/>
          <a:p>
            <a:pPr>
              <a:defRPr/>
            </a:pPr>
            <a:fld id="{BC020082-E8BF-48E4-8CDA-745C76391993}" type="slidenum">
              <a:rPr lang="en-US" altLang="en-US" smtClean="0"/>
              <a:pPr>
                <a:defRPr/>
              </a:pPr>
              <a:t>16</a:t>
            </a:fld>
            <a:endParaRPr lang="en-US" altLang="en-US"/>
          </a:p>
        </p:txBody>
      </p:sp>
    </p:spTree>
    <p:extLst>
      <p:ext uri="{BB962C8B-B14F-4D97-AF65-F5344CB8AC3E}">
        <p14:creationId xmlns:p14="http://schemas.microsoft.com/office/powerpoint/2010/main" val="3421522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31751-E51D-433D-9E6C-E72127012F20}"/>
              </a:ext>
            </a:extLst>
          </p:cNvPr>
          <p:cNvSpPr>
            <a:spLocks noGrp="1"/>
          </p:cNvSpPr>
          <p:nvPr>
            <p:ph type="title"/>
          </p:nvPr>
        </p:nvSpPr>
        <p:spPr>
          <a:xfrm>
            <a:off x="384313" y="0"/>
            <a:ext cx="11224591" cy="1139687"/>
          </a:xfrm>
        </p:spPr>
        <p:txBody>
          <a:bodyPr>
            <a:normAutofit fontScale="90000"/>
          </a:bodyPr>
          <a:lstStyle/>
          <a:p>
            <a:pPr algn="ctr"/>
            <a:r>
              <a:rPr lang="en-US" sz="3600" dirty="0"/>
              <a:t>Operators for Expression Builder</a:t>
            </a:r>
            <a:br>
              <a:rPr lang="en-US" dirty="0"/>
            </a:br>
            <a:r>
              <a:rPr lang="en-US" sz="2200" dirty="0"/>
              <a:t>Source: </a:t>
            </a:r>
            <a:r>
              <a:rPr lang="en-US" sz="2200" dirty="0" err="1"/>
              <a:t>Weverka</a:t>
            </a:r>
            <a:r>
              <a:rPr lang="en-US" sz="2200" dirty="0"/>
              <a:t>, Peter, </a:t>
            </a:r>
            <a:r>
              <a:rPr lang="en-US" sz="2200" u="sng" dirty="0"/>
              <a:t>Microsoft Office 2019</a:t>
            </a:r>
            <a:r>
              <a:rPr lang="en-US" sz="2200" dirty="0"/>
              <a:t>, 2019</a:t>
            </a:r>
            <a:br>
              <a:rPr lang="en-US" dirty="0"/>
            </a:br>
            <a:endParaRPr lang="en-US" dirty="0"/>
          </a:p>
        </p:txBody>
      </p:sp>
      <p:graphicFrame>
        <p:nvGraphicFramePr>
          <p:cNvPr id="4" name="Content Placeholder 3">
            <a:extLst>
              <a:ext uri="{FF2B5EF4-FFF2-40B4-BE49-F238E27FC236}">
                <a16:creationId xmlns:a16="http://schemas.microsoft.com/office/drawing/2014/main" id="{9B691C27-98BD-465B-9FBE-B51438FE71E8}"/>
              </a:ext>
            </a:extLst>
          </p:cNvPr>
          <p:cNvGraphicFramePr>
            <a:graphicFrameLocks noGrp="1"/>
          </p:cNvGraphicFramePr>
          <p:nvPr>
            <p:ph idx="1"/>
            <p:extLst>
              <p:ext uri="{D42A27DB-BD31-4B8C-83A1-F6EECF244321}">
                <p14:modId xmlns:p14="http://schemas.microsoft.com/office/powerpoint/2010/main" val="4134012673"/>
              </p:ext>
            </p:extLst>
          </p:nvPr>
        </p:nvGraphicFramePr>
        <p:xfrm>
          <a:off x="384313" y="954157"/>
          <a:ext cx="11436627" cy="5618920"/>
        </p:xfrm>
        <a:graphic>
          <a:graphicData uri="http://schemas.openxmlformats.org/drawingml/2006/table">
            <a:tbl>
              <a:tblPr firstRow="1" bandRow="1">
                <a:tableStyleId>{5C22544A-7EE6-4342-B048-85BDC9FD1C3A}</a:tableStyleId>
              </a:tblPr>
              <a:tblGrid>
                <a:gridCol w="3812209">
                  <a:extLst>
                    <a:ext uri="{9D8B030D-6E8A-4147-A177-3AD203B41FA5}">
                      <a16:colId xmlns:a16="http://schemas.microsoft.com/office/drawing/2014/main" val="3362086487"/>
                    </a:ext>
                  </a:extLst>
                </a:gridCol>
                <a:gridCol w="3463235">
                  <a:extLst>
                    <a:ext uri="{9D8B030D-6E8A-4147-A177-3AD203B41FA5}">
                      <a16:colId xmlns:a16="http://schemas.microsoft.com/office/drawing/2014/main" val="265409821"/>
                    </a:ext>
                  </a:extLst>
                </a:gridCol>
                <a:gridCol w="4161183">
                  <a:extLst>
                    <a:ext uri="{9D8B030D-6E8A-4147-A177-3AD203B41FA5}">
                      <a16:colId xmlns:a16="http://schemas.microsoft.com/office/drawing/2014/main" val="618145857"/>
                    </a:ext>
                  </a:extLst>
                </a:gridCol>
              </a:tblGrid>
              <a:tr h="669830">
                <a:tc>
                  <a:txBody>
                    <a:bodyPr/>
                    <a:lstStyle/>
                    <a:p>
                      <a:pPr algn="ctr"/>
                      <a:r>
                        <a:rPr lang="en-US" dirty="0"/>
                        <a:t>Operator</a:t>
                      </a:r>
                    </a:p>
                  </a:txBody>
                  <a:tcPr/>
                </a:tc>
                <a:tc>
                  <a:txBody>
                    <a:bodyPr/>
                    <a:lstStyle/>
                    <a:p>
                      <a:r>
                        <a:rPr lang="en-US" dirty="0"/>
                        <a:t>Name</a:t>
                      </a:r>
                    </a:p>
                  </a:txBody>
                  <a:tcPr/>
                </a:tc>
                <a:tc>
                  <a:txBody>
                    <a:bodyPr/>
                    <a:lstStyle/>
                    <a:p>
                      <a:r>
                        <a:rPr lang="en-US" dirty="0"/>
                        <a:t>Example</a:t>
                      </a:r>
                    </a:p>
                  </a:txBody>
                  <a:tcPr/>
                </a:tc>
                <a:extLst>
                  <a:ext uri="{0D108BD9-81ED-4DB2-BD59-A6C34878D82A}">
                    <a16:rowId xmlns:a16="http://schemas.microsoft.com/office/drawing/2014/main" val="504500240"/>
                  </a:ext>
                </a:extLst>
              </a:tr>
              <a:tr h="669830">
                <a:tc>
                  <a:txBody>
                    <a:bodyPr/>
                    <a:lstStyle/>
                    <a:p>
                      <a:pPr algn="ctr"/>
                      <a:r>
                        <a:rPr lang="en-US" dirty="0"/>
                        <a:t>&lt;</a:t>
                      </a:r>
                    </a:p>
                  </a:txBody>
                  <a:tcPr/>
                </a:tc>
                <a:tc>
                  <a:txBody>
                    <a:bodyPr/>
                    <a:lstStyle/>
                    <a:p>
                      <a:r>
                        <a:rPr lang="en-US" dirty="0"/>
                        <a:t>Less than</a:t>
                      </a:r>
                    </a:p>
                  </a:txBody>
                  <a:tcPr/>
                </a:tc>
                <a:tc>
                  <a:txBody>
                    <a:bodyPr/>
                    <a:lstStyle/>
                    <a:p>
                      <a:r>
                        <a:rPr lang="en-US" dirty="0"/>
                        <a:t>&lt;10, any number smaller than ten</a:t>
                      </a:r>
                    </a:p>
                  </a:txBody>
                  <a:tcPr/>
                </a:tc>
                <a:extLst>
                  <a:ext uri="{0D108BD9-81ED-4DB2-BD59-A6C34878D82A}">
                    <a16:rowId xmlns:a16="http://schemas.microsoft.com/office/drawing/2014/main" val="35003999"/>
                  </a:ext>
                </a:extLst>
              </a:tr>
              <a:tr h="734900">
                <a:tc>
                  <a:txBody>
                    <a:bodyPr/>
                    <a:lstStyle/>
                    <a:p>
                      <a:pPr algn="ctr"/>
                      <a:r>
                        <a:rPr lang="en-US" dirty="0"/>
                        <a:t>&lt;=</a:t>
                      </a:r>
                    </a:p>
                  </a:txBody>
                  <a:tcPr/>
                </a:tc>
                <a:tc>
                  <a:txBody>
                    <a:bodyPr/>
                    <a:lstStyle/>
                    <a:p>
                      <a:r>
                        <a:rPr lang="en-US" dirty="0"/>
                        <a:t>Less than or equal to</a:t>
                      </a:r>
                    </a:p>
                  </a:txBody>
                  <a:tcPr/>
                </a:tc>
                <a:tc>
                  <a:txBody>
                    <a:bodyPr/>
                    <a:lstStyle/>
                    <a:p>
                      <a:r>
                        <a:rPr lang="en-US" dirty="0"/>
                        <a:t>&lt;=10, ten as well as any number less than ten</a:t>
                      </a:r>
                    </a:p>
                  </a:txBody>
                  <a:tcPr/>
                </a:tc>
                <a:extLst>
                  <a:ext uri="{0D108BD9-81ED-4DB2-BD59-A6C34878D82A}">
                    <a16:rowId xmlns:a16="http://schemas.microsoft.com/office/drawing/2014/main" val="3895694060"/>
                  </a:ext>
                </a:extLst>
              </a:tr>
              <a:tr h="669830">
                <a:tc>
                  <a:txBody>
                    <a:bodyPr/>
                    <a:lstStyle/>
                    <a:p>
                      <a:pPr algn="ctr"/>
                      <a:r>
                        <a:rPr lang="en-US" dirty="0"/>
                        <a:t>&gt;</a:t>
                      </a:r>
                    </a:p>
                  </a:txBody>
                  <a:tcPr/>
                </a:tc>
                <a:tc>
                  <a:txBody>
                    <a:bodyPr/>
                    <a:lstStyle/>
                    <a:p>
                      <a:r>
                        <a:rPr lang="en-US" dirty="0"/>
                        <a:t>Greater than</a:t>
                      </a:r>
                    </a:p>
                  </a:txBody>
                  <a:tcPr/>
                </a:tc>
                <a:tc>
                  <a:txBody>
                    <a:bodyPr/>
                    <a:lstStyle/>
                    <a:p>
                      <a:r>
                        <a:rPr lang="en-US" dirty="0"/>
                        <a:t>&gt;10, any number larger than ten</a:t>
                      </a:r>
                    </a:p>
                  </a:txBody>
                  <a:tcPr/>
                </a:tc>
                <a:extLst>
                  <a:ext uri="{0D108BD9-81ED-4DB2-BD59-A6C34878D82A}">
                    <a16:rowId xmlns:a16="http://schemas.microsoft.com/office/drawing/2014/main" val="3943415574"/>
                  </a:ext>
                </a:extLst>
              </a:tr>
              <a:tr h="734900">
                <a:tc>
                  <a:txBody>
                    <a:bodyPr/>
                    <a:lstStyle/>
                    <a:p>
                      <a:pPr algn="ctr"/>
                      <a:r>
                        <a:rPr lang="en-US" dirty="0"/>
                        <a:t>&gt;=</a:t>
                      </a:r>
                    </a:p>
                  </a:txBody>
                  <a:tcPr/>
                </a:tc>
                <a:tc>
                  <a:txBody>
                    <a:bodyPr/>
                    <a:lstStyle/>
                    <a:p>
                      <a:r>
                        <a:rPr lang="en-US" dirty="0"/>
                        <a:t>Greater than or equal to</a:t>
                      </a:r>
                    </a:p>
                  </a:txBody>
                  <a:tcPr/>
                </a:tc>
                <a:tc>
                  <a:txBody>
                    <a:bodyPr/>
                    <a:lstStyle/>
                    <a:p>
                      <a:r>
                        <a:rPr lang="en-US" dirty="0"/>
                        <a:t>&gt;=10, ten as well as any number larger than ten</a:t>
                      </a:r>
                    </a:p>
                  </a:txBody>
                  <a:tcPr/>
                </a:tc>
                <a:extLst>
                  <a:ext uri="{0D108BD9-81ED-4DB2-BD59-A6C34878D82A}">
                    <a16:rowId xmlns:a16="http://schemas.microsoft.com/office/drawing/2014/main" val="4025870870"/>
                  </a:ext>
                </a:extLst>
              </a:tr>
              <a:tr h="669830">
                <a:tc>
                  <a:txBody>
                    <a:bodyPr/>
                    <a:lstStyle/>
                    <a:p>
                      <a:pPr algn="ctr"/>
                      <a:r>
                        <a:rPr lang="en-US" dirty="0"/>
                        <a:t>=</a:t>
                      </a:r>
                    </a:p>
                  </a:txBody>
                  <a:tcPr/>
                </a:tc>
                <a:tc>
                  <a:txBody>
                    <a:bodyPr/>
                    <a:lstStyle/>
                    <a:p>
                      <a:r>
                        <a:rPr lang="en-US" dirty="0"/>
                        <a:t>Equal to</a:t>
                      </a:r>
                    </a:p>
                  </a:txBody>
                  <a:tcPr/>
                </a:tc>
                <a:tc>
                  <a:txBody>
                    <a:bodyPr/>
                    <a:lstStyle/>
                    <a:p>
                      <a:r>
                        <a:rPr lang="en-US" dirty="0"/>
                        <a:t>=10, ten and no other numbers</a:t>
                      </a:r>
                    </a:p>
                  </a:txBody>
                  <a:tcPr/>
                </a:tc>
                <a:extLst>
                  <a:ext uri="{0D108BD9-81ED-4DB2-BD59-A6C34878D82A}">
                    <a16:rowId xmlns:a16="http://schemas.microsoft.com/office/drawing/2014/main" val="1540325727"/>
                  </a:ext>
                </a:extLst>
              </a:tr>
              <a:tr h="734900">
                <a:tc>
                  <a:txBody>
                    <a:bodyPr/>
                    <a:lstStyle/>
                    <a:p>
                      <a:pPr algn="ctr"/>
                      <a:r>
                        <a:rPr lang="en-US" dirty="0"/>
                        <a:t>&lt;&gt;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(you can enter the word not)</a:t>
                      </a:r>
                    </a:p>
                  </a:txBody>
                  <a:tcPr/>
                </a:tc>
                <a:tc>
                  <a:txBody>
                    <a:bodyPr/>
                    <a:lstStyle/>
                    <a:p>
                      <a:r>
                        <a:rPr lang="en-US" dirty="0"/>
                        <a:t>Not equal to</a:t>
                      </a:r>
                    </a:p>
                  </a:txBody>
                  <a:tcPr/>
                </a:tc>
                <a:tc>
                  <a:txBody>
                    <a:bodyPr/>
                    <a:lstStyle/>
                    <a:p>
                      <a:r>
                        <a:rPr lang="en-US" dirty="0"/>
                        <a:t>&lt;&gt;10, all numbers except ten</a:t>
                      </a:r>
                    </a:p>
                  </a:txBody>
                  <a:tcPr/>
                </a:tc>
                <a:extLst>
                  <a:ext uri="{0D108BD9-81ED-4DB2-BD59-A6C34878D82A}">
                    <a16:rowId xmlns:a16="http://schemas.microsoft.com/office/drawing/2014/main" val="454164359"/>
                  </a:ext>
                </a:extLst>
              </a:tr>
              <a:tr h="734900">
                <a:tc>
                  <a:txBody>
                    <a:bodyPr/>
                    <a:lstStyle/>
                    <a:p>
                      <a:pPr algn="ctr"/>
                      <a:r>
                        <a:rPr lang="en-US" dirty="0"/>
                        <a:t>Between…And…</a:t>
                      </a:r>
                    </a:p>
                  </a:txBody>
                  <a:tcPr/>
                </a:tc>
                <a:tc>
                  <a:txBody>
                    <a:bodyPr/>
                    <a:lstStyle/>
                    <a:p>
                      <a:r>
                        <a:rPr lang="en-US" dirty="0"/>
                        <a:t>Between</a:t>
                      </a:r>
                    </a:p>
                  </a:txBody>
                  <a:tcPr/>
                </a:tc>
                <a:tc>
                  <a:txBody>
                    <a:bodyPr/>
                    <a:lstStyle/>
                    <a:p>
                      <a:r>
                        <a:rPr lang="en-US" dirty="0"/>
                        <a:t>Between 10 and 15, a number between 10 and 15 or equal to 10 and 15</a:t>
                      </a:r>
                    </a:p>
                  </a:txBody>
                  <a:tcPr/>
                </a:tc>
                <a:extLst>
                  <a:ext uri="{0D108BD9-81ED-4DB2-BD59-A6C34878D82A}">
                    <a16:rowId xmlns:a16="http://schemas.microsoft.com/office/drawing/2014/main" val="547960751"/>
                  </a:ext>
                </a:extLst>
              </a:tr>
            </a:tbl>
          </a:graphicData>
        </a:graphic>
      </p:graphicFrame>
    </p:spTree>
    <p:extLst>
      <p:ext uri="{BB962C8B-B14F-4D97-AF65-F5344CB8AC3E}">
        <p14:creationId xmlns:p14="http://schemas.microsoft.com/office/powerpoint/2010/main" val="4038982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36525"/>
            <a:ext cx="11521439" cy="1056171"/>
          </a:xfrm>
        </p:spPr>
        <p:txBody>
          <a:bodyPr>
            <a:normAutofit fontScale="90000"/>
          </a:bodyPr>
          <a:lstStyle/>
          <a:p>
            <a:pPr algn="ctr"/>
            <a:r>
              <a:rPr lang="en-US" sz="4000" dirty="0"/>
              <a:t>Validation Rule Example</a:t>
            </a:r>
            <a:br>
              <a:rPr lang="en-US" sz="4000" dirty="0"/>
            </a:br>
            <a:r>
              <a:rPr lang="en-US" sz="3200" dirty="0"/>
              <a:t>Open the Dues and Payments Table in Design View</a:t>
            </a:r>
          </a:p>
        </p:txBody>
      </p:sp>
      <p:pic>
        <p:nvPicPr>
          <p:cNvPr id="5" name="Content Placeholder 4">
            <a:extLst>
              <a:ext uri="{FF2B5EF4-FFF2-40B4-BE49-F238E27FC236}">
                <a16:creationId xmlns:a16="http://schemas.microsoft.com/office/drawing/2014/main" id="{3120A001-9499-4F9E-AD4D-7E2BF1B59E4E}"/>
              </a:ext>
            </a:extLst>
          </p:cNvPr>
          <p:cNvPicPr>
            <a:picLocks noGrp="1" noChangeAspect="1"/>
          </p:cNvPicPr>
          <p:nvPr>
            <p:ph idx="1"/>
          </p:nvPr>
        </p:nvPicPr>
        <p:blipFill>
          <a:blip r:embed="rId2"/>
          <a:stretch>
            <a:fillRect/>
          </a:stretch>
        </p:blipFill>
        <p:spPr>
          <a:xfrm>
            <a:off x="1822519" y="1192213"/>
            <a:ext cx="9044264" cy="5164137"/>
          </a:xfrm>
          <a:prstGeom prst="rect">
            <a:avLst/>
          </a:prstGeom>
        </p:spPr>
      </p:pic>
      <p:sp>
        <p:nvSpPr>
          <p:cNvPr id="4" name="Slide Number Placeholder 3"/>
          <p:cNvSpPr>
            <a:spLocks noGrp="1"/>
          </p:cNvSpPr>
          <p:nvPr>
            <p:ph type="sldNum" sz="quarter" idx="11"/>
          </p:nvPr>
        </p:nvSpPr>
        <p:spPr/>
        <p:txBody>
          <a:bodyPr/>
          <a:lstStyle/>
          <a:p>
            <a:pPr>
              <a:defRPr/>
            </a:pPr>
            <a:endParaRPr lang="en-US" altLang="en-US" dirty="0"/>
          </a:p>
        </p:txBody>
      </p:sp>
    </p:spTree>
    <p:extLst>
      <p:ext uri="{BB962C8B-B14F-4D97-AF65-F5344CB8AC3E}">
        <p14:creationId xmlns:p14="http://schemas.microsoft.com/office/powerpoint/2010/main" val="364178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07AE8-A011-45E0-AA7B-1DBA66672A29}"/>
              </a:ext>
            </a:extLst>
          </p:cNvPr>
          <p:cNvSpPr>
            <a:spLocks noGrp="1"/>
          </p:cNvSpPr>
          <p:nvPr>
            <p:ph type="title"/>
          </p:nvPr>
        </p:nvSpPr>
        <p:spPr>
          <a:xfrm>
            <a:off x="556591" y="159027"/>
            <a:ext cx="10797209" cy="742122"/>
          </a:xfrm>
        </p:spPr>
        <p:txBody>
          <a:bodyPr>
            <a:noAutofit/>
          </a:bodyPr>
          <a:lstStyle/>
          <a:p>
            <a:r>
              <a:rPr lang="en-US" sz="2400" dirty="0"/>
              <a:t>Click on the Dues field and move your cursor to the Validation Rule area and click on it, three dots will appear on that row, click on them to get this screen:</a:t>
            </a:r>
          </a:p>
        </p:txBody>
      </p:sp>
      <p:pic>
        <p:nvPicPr>
          <p:cNvPr id="7" name="Content Placeholder 6">
            <a:extLst>
              <a:ext uri="{FF2B5EF4-FFF2-40B4-BE49-F238E27FC236}">
                <a16:creationId xmlns:a16="http://schemas.microsoft.com/office/drawing/2014/main" id="{AC54DA14-02AD-4B2A-9448-2506881731CD}"/>
              </a:ext>
            </a:extLst>
          </p:cNvPr>
          <p:cNvPicPr>
            <a:picLocks noGrp="1" noChangeAspect="1"/>
          </p:cNvPicPr>
          <p:nvPr>
            <p:ph idx="1"/>
          </p:nvPr>
        </p:nvPicPr>
        <p:blipFill>
          <a:blip r:embed="rId2"/>
          <a:stretch>
            <a:fillRect/>
          </a:stretch>
        </p:blipFill>
        <p:spPr>
          <a:xfrm>
            <a:off x="1545768" y="1060450"/>
            <a:ext cx="9100464" cy="5116513"/>
          </a:xfrm>
          <a:prstGeom prst="rect">
            <a:avLst/>
          </a:prstGeom>
        </p:spPr>
      </p:pic>
    </p:spTree>
    <p:extLst>
      <p:ext uri="{BB962C8B-B14F-4D97-AF65-F5344CB8AC3E}">
        <p14:creationId xmlns:p14="http://schemas.microsoft.com/office/powerpoint/2010/main" val="3427615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084" y="1"/>
            <a:ext cx="11563642" cy="1590260"/>
          </a:xfrm>
        </p:spPr>
        <p:txBody>
          <a:bodyPr>
            <a:normAutofit/>
          </a:bodyPr>
          <a:lstStyle/>
          <a:p>
            <a:pPr algn="ctr"/>
            <a:r>
              <a:rPr lang="en-US" sz="4000" dirty="0">
                <a:solidFill>
                  <a:schemeClr val="tx1"/>
                </a:solidFill>
              </a:rPr>
              <a:t>Introduction to Access – Part 7 Using Field Properties</a:t>
            </a:r>
          </a:p>
        </p:txBody>
      </p:sp>
      <p:sp>
        <p:nvSpPr>
          <p:cNvPr id="3" name="Subtitle 2"/>
          <p:cNvSpPr>
            <a:spLocks noGrp="1"/>
          </p:cNvSpPr>
          <p:nvPr>
            <p:ph type="subTitle" idx="1"/>
          </p:nvPr>
        </p:nvSpPr>
        <p:spPr>
          <a:xfrm>
            <a:off x="695386" y="2110154"/>
            <a:ext cx="10801227" cy="4325815"/>
          </a:xfrm>
        </p:spPr>
        <p:txBody>
          <a:bodyPr/>
          <a:lstStyle/>
          <a:p>
            <a:r>
              <a:rPr lang="en-US" sz="3200" dirty="0"/>
              <a:t>Using Field Properties- </a:t>
            </a:r>
            <a:br>
              <a:rPr lang="en-US" sz="3200" dirty="0"/>
            </a:br>
            <a:endParaRPr lang="en-US" sz="3200" dirty="0"/>
          </a:p>
          <a:p>
            <a:pPr marL="514350" indent="-514350">
              <a:buFont typeface="+mj-lt"/>
              <a:buAutoNum type="arabicPeriod"/>
            </a:pPr>
            <a:r>
              <a:rPr lang="en-US" sz="3200" dirty="0"/>
              <a:t>Input Masks</a:t>
            </a:r>
          </a:p>
          <a:p>
            <a:pPr marL="514350" indent="-514350">
              <a:buFont typeface="+mj-lt"/>
              <a:buAutoNum type="arabicPeriod"/>
            </a:pPr>
            <a:r>
              <a:rPr lang="en-US" sz="3200" dirty="0"/>
              <a:t>Required Fields</a:t>
            </a:r>
          </a:p>
          <a:p>
            <a:pPr marL="514350" indent="-514350">
              <a:buFont typeface="+mj-lt"/>
              <a:buAutoNum type="arabicPeriod"/>
            </a:pPr>
            <a:r>
              <a:rPr lang="en-US" sz="3200" dirty="0"/>
              <a:t>Validation Rules</a:t>
            </a:r>
          </a:p>
          <a:p>
            <a:pPr marL="514350" indent="-514350">
              <a:buFont typeface="+mj-lt"/>
              <a:buAutoNum type="arabicPeriod"/>
            </a:pPr>
            <a:r>
              <a:rPr lang="en-US" sz="3200" dirty="0"/>
              <a:t>Validation Text</a:t>
            </a:r>
            <a:br>
              <a:rPr lang="en-US" sz="3200" dirty="0"/>
            </a:br>
            <a:br>
              <a:rPr lang="en-US" dirty="0"/>
            </a:b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779258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CBF3-DFC9-40EB-9FCC-78B4F79C384D}"/>
              </a:ext>
            </a:extLst>
          </p:cNvPr>
          <p:cNvSpPr>
            <a:spLocks noGrp="1"/>
          </p:cNvSpPr>
          <p:nvPr>
            <p:ph type="title"/>
          </p:nvPr>
        </p:nvSpPr>
        <p:spPr>
          <a:xfrm>
            <a:off x="838200" y="365126"/>
            <a:ext cx="10515600" cy="628788"/>
          </a:xfrm>
        </p:spPr>
        <p:txBody>
          <a:bodyPr>
            <a:normAutofit fontScale="90000"/>
          </a:bodyPr>
          <a:lstStyle/>
          <a:p>
            <a:r>
              <a:rPr lang="en-US" sz="3200" dirty="0"/>
              <a:t>Key in your validation rule of dues must be between 125 and 150 </a:t>
            </a:r>
          </a:p>
        </p:txBody>
      </p:sp>
      <p:pic>
        <p:nvPicPr>
          <p:cNvPr id="4" name="Content Placeholder 3">
            <a:extLst>
              <a:ext uri="{FF2B5EF4-FFF2-40B4-BE49-F238E27FC236}">
                <a16:creationId xmlns:a16="http://schemas.microsoft.com/office/drawing/2014/main" id="{F5CD5E5D-DDB3-45BF-8AA7-85E1FFFFD057}"/>
              </a:ext>
            </a:extLst>
          </p:cNvPr>
          <p:cNvPicPr>
            <a:picLocks noGrp="1" noChangeAspect="1"/>
          </p:cNvPicPr>
          <p:nvPr>
            <p:ph idx="1"/>
          </p:nvPr>
        </p:nvPicPr>
        <p:blipFill>
          <a:blip r:embed="rId2"/>
          <a:stretch>
            <a:fillRect/>
          </a:stretch>
        </p:blipFill>
        <p:spPr>
          <a:xfrm>
            <a:off x="1757538" y="1298575"/>
            <a:ext cx="8676924" cy="4878388"/>
          </a:xfrm>
          <a:prstGeom prst="rect">
            <a:avLst/>
          </a:prstGeom>
        </p:spPr>
      </p:pic>
    </p:spTree>
    <p:extLst>
      <p:ext uri="{BB962C8B-B14F-4D97-AF65-F5344CB8AC3E}">
        <p14:creationId xmlns:p14="http://schemas.microsoft.com/office/powerpoint/2010/main" val="1391195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E081-49B6-42D4-8C34-81F7E409E188}"/>
              </a:ext>
            </a:extLst>
          </p:cNvPr>
          <p:cNvSpPr>
            <a:spLocks noGrp="1"/>
          </p:cNvSpPr>
          <p:nvPr>
            <p:ph type="title"/>
          </p:nvPr>
        </p:nvSpPr>
        <p:spPr>
          <a:xfrm>
            <a:off x="838200" y="365126"/>
            <a:ext cx="10515600" cy="655292"/>
          </a:xfrm>
        </p:spPr>
        <p:txBody>
          <a:bodyPr>
            <a:noAutofit/>
          </a:bodyPr>
          <a:lstStyle/>
          <a:p>
            <a:r>
              <a:rPr lang="en-US" sz="3200" dirty="0"/>
              <a:t>Let’s see if our validation rule worked. Switch to Datasheet View and click on the New (blank) record button which has the yellow * beside it.</a:t>
            </a:r>
          </a:p>
        </p:txBody>
      </p:sp>
      <p:pic>
        <p:nvPicPr>
          <p:cNvPr id="4" name="Content Placeholder 3">
            <a:extLst>
              <a:ext uri="{FF2B5EF4-FFF2-40B4-BE49-F238E27FC236}">
                <a16:creationId xmlns:a16="http://schemas.microsoft.com/office/drawing/2014/main" id="{4C3F235B-05EF-44D6-AE00-4013675C743A}"/>
              </a:ext>
            </a:extLst>
          </p:cNvPr>
          <p:cNvPicPr>
            <a:picLocks noGrp="1" noChangeAspect="1"/>
          </p:cNvPicPr>
          <p:nvPr>
            <p:ph idx="1"/>
          </p:nvPr>
        </p:nvPicPr>
        <p:blipFill>
          <a:blip r:embed="rId2"/>
          <a:stretch>
            <a:fillRect/>
          </a:stretch>
        </p:blipFill>
        <p:spPr>
          <a:xfrm>
            <a:off x="1887423" y="1444625"/>
            <a:ext cx="8417153" cy="4732338"/>
          </a:xfrm>
          <a:prstGeom prst="rect">
            <a:avLst/>
          </a:prstGeom>
        </p:spPr>
      </p:pic>
    </p:spTree>
    <p:extLst>
      <p:ext uri="{BB962C8B-B14F-4D97-AF65-F5344CB8AC3E}">
        <p14:creationId xmlns:p14="http://schemas.microsoft.com/office/powerpoint/2010/main" val="311424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1A59-C577-4268-84A7-68F44AEF560B}"/>
              </a:ext>
            </a:extLst>
          </p:cNvPr>
          <p:cNvSpPr>
            <a:spLocks noGrp="1"/>
          </p:cNvSpPr>
          <p:nvPr>
            <p:ph type="title"/>
          </p:nvPr>
        </p:nvSpPr>
        <p:spPr>
          <a:xfrm>
            <a:off x="450574" y="365125"/>
            <a:ext cx="11158330" cy="695049"/>
          </a:xfrm>
        </p:spPr>
        <p:txBody>
          <a:bodyPr>
            <a:normAutofit fontScale="90000"/>
          </a:bodyPr>
          <a:lstStyle/>
          <a:p>
            <a:r>
              <a:rPr lang="en-US" sz="3200" dirty="0"/>
              <a:t>Enter 403 for the Mem# and dues of 195 and see what happens. It works!</a:t>
            </a:r>
          </a:p>
        </p:txBody>
      </p:sp>
      <p:pic>
        <p:nvPicPr>
          <p:cNvPr id="4" name="Content Placeholder 3">
            <a:extLst>
              <a:ext uri="{FF2B5EF4-FFF2-40B4-BE49-F238E27FC236}">
                <a16:creationId xmlns:a16="http://schemas.microsoft.com/office/drawing/2014/main" id="{548258C4-7000-491D-BFFB-2F6558499F69}"/>
              </a:ext>
            </a:extLst>
          </p:cNvPr>
          <p:cNvPicPr>
            <a:picLocks noGrp="1" noChangeAspect="1"/>
          </p:cNvPicPr>
          <p:nvPr>
            <p:ph idx="1"/>
          </p:nvPr>
        </p:nvPicPr>
        <p:blipFill>
          <a:blip r:embed="rId2"/>
          <a:stretch>
            <a:fillRect/>
          </a:stretch>
        </p:blipFill>
        <p:spPr>
          <a:xfrm>
            <a:off x="1746243" y="1285875"/>
            <a:ext cx="8699513" cy="4891088"/>
          </a:xfrm>
          <a:prstGeom prst="rect">
            <a:avLst/>
          </a:prstGeom>
        </p:spPr>
      </p:pic>
    </p:spTree>
    <p:extLst>
      <p:ext uri="{BB962C8B-B14F-4D97-AF65-F5344CB8AC3E}">
        <p14:creationId xmlns:p14="http://schemas.microsoft.com/office/powerpoint/2010/main" val="5463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36525"/>
            <a:ext cx="11521439" cy="1056171"/>
          </a:xfrm>
        </p:spPr>
        <p:txBody>
          <a:bodyPr>
            <a:normAutofit fontScale="90000"/>
          </a:bodyPr>
          <a:lstStyle/>
          <a:p>
            <a:pPr algn="ctr"/>
            <a:r>
              <a:rPr lang="en-US" sz="4000" dirty="0"/>
              <a:t>Validation Rule Example</a:t>
            </a:r>
            <a:br>
              <a:rPr lang="en-US" sz="4000" dirty="0"/>
            </a:br>
            <a:r>
              <a:rPr lang="en-US" sz="3200" dirty="0"/>
              <a:t>Set a validation rule for dues of</a:t>
            </a:r>
          </a:p>
        </p:txBody>
      </p:sp>
      <p:sp>
        <p:nvSpPr>
          <p:cNvPr id="4" name="Slide Number Placeholder 3"/>
          <p:cNvSpPr>
            <a:spLocks noGrp="1"/>
          </p:cNvSpPr>
          <p:nvPr>
            <p:ph type="sldNum" sz="quarter" idx="11"/>
          </p:nvPr>
        </p:nvSpPr>
        <p:spPr/>
        <p:txBody>
          <a:bodyPr/>
          <a:lstStyle/>
          <a:p>
            <a:pPr>
              <a:defRPr/>
            </a:pPr>
            <a:endParaRPr lang="en-US" altLang="en-US" dirty="0"/>
          </a:p>
        </p:txBody>
      </p:sp>
      <p:sp>
        <p:nvSpPr>
          <p:cNvPr id="6" name="Content Placeholder 5">
            <a:extLst>
              <a:ext uri="{FF2B5EF4-FFF2-40B4-BE49-F238E27FC236}">
                <a16:creationId xmlns:a16="http://schemas.microsoft.com/office/drawing/2014/main" id="{3EDC0D0B-C273-4995-ACFC-9D992B4FC4C9}"/>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80E5965-13D0-46A6-B206-C42A07D68FB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20478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BEEF-1608-4B1C-A038-7E2843804F3C}"/>
              </a:ext>
            </a:extLst>
          </p:cNvPr>
          <p:cNvSpPr>
            <a:spLocks noGrp="1"/>
          </p:cNvSpPr>
          <p:nvPr>
            <p:ph type="title"/>
          </p:nvPr>
        </p:nvSpPr>
        <p:spPr>
          <a:xfrm>
            <a:off x="838200" y="145774"/>
            <a:ext cx="10515600" cy="755374"/>
          </a:xfrm>
        </p:spPr>
        <p:txBody>
          <a:bodyPr>
            <a:normAutofit fontScale="90000"/>
          </a:bodyPr>
          <a:lstStyle/>
          <a:p>
            <a:r>
              <a:rPr lang="en-US" sz="3200" dirty="0"/>
              <a:t>To remove this record in Dues and Payments hit the esc key on your keyboard. This removes the record from Access.</a:t>
            </a:r>
          </a:p>
        </p:txBody>
      </p:sp>
      <p:pic>
        <p:nvPicPr>
          <p:cNvPr id="4" name="Content Placeholder 3">
            <a:extLst>
              <a:ext uri="{FF2B5EF4-FFF2-40B4-BE49-F238E27FC236}">
                <a16:creationId xmlns:a16="http://schemas.microsoft.com/office/drawing/2014/main" id="{1EC60903-491E-46CF-BC26-D3C3CF5723C0}"/>
              </a:ext>
            </a:extLst>
          </p:cNvPr>
          <p:cNvPicPr>
            <a:picLocks noGrp="1" noChangeAspect="1"/>
          </p:cNvPicPr>
          <p:nvPr>
            <p:ph idx="1"/>
          </p:nvPr>
        </p:nvPicPr>
        <p:blipFill>
          <a:blip r:embed="rId2"/>
          <a:stretch>
            <a:fillRect/>
          </a:stretch>
        </p:blipFill>
        <p:spPr>
          <a:xfrm>
            <a:off x="1722243" y="1258888"/>
            <a:ext cx="8747513" cy="5233986"/>
          </a:xfrm>
          <a:prstGeom prst="rect">
            <a:avLst/>
          </a:prstGeom>
        </p:spPr>
      </p:pic>
    </p:spTree>
    <p:extLst>
      <p:ext uri="{BB962C8B-B14F-4D97-AF65-F5344CB8AC3E}">
        <p14:creationId xmlns:p14="http://schemas.microsoft.com/office/powerpoint/2010/main" val="594520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E5AF-16D4-494D-B972-BBD7C77DC834}"/>
              </a:ext>
            </a:extLst>
          </p:cNvPr>
          <p:cNvSpPr>
            <a:spLocks noGrp="1"/>
          </p:cNvSpPr>
          <p:nvPr>
            <p:ph type="title"/>
          </p:nvPr>
        </p:nvSpPr>
        <p:spPr>
          <a:xfrm>
            <a:off x="838200" y="106017"/>
            <a:ext cx="10515600" cy="1351722"/>
          </a:xfrm>
        </p:spPr>
        <p:txBody>
          <a:bodyPr>
            <a:noAutofit/>
          </a:bodyPr>
          <a:lstStyle/>
          <a:p>
            <a:r>
              <a:rPr lang="en-US" sz="3200" dirty="0"/>
              <a:t>Since the error message we received wasn’t very helpful, let’s make a helpful one by adding Validation Text which is right below the Validation Rule row in the Field Properties area.</a:t>
            </a:r>
          </a:p>
        </p:txBody>
      </p:sp>
      <p:pic>
        <p:nvPicPr>
          <p:cNvPr id="4" name="Content Placeholder 3">
            <a:extLst>
              <a:ext uri="{FF2B5EF4-FFF2-40B4-BE49-F238E27FC236}">
                <a16:creationId xmlns:a16="http://schemas.microsoft.com/office/drawing/2014/main" id="{42959254-3AE9-44F3-A3F5-E61C48A4CB45}"/>
              </a:ext>
            </a:extLst>
          </p:cNvPr>
          <p:cNvPicPr>
            <a:picLocks noGrp="1" noChangeAspect="1"/>
          </p:cNvPicPr>
          <p:nvPr>
            <p:ph idx="1"/>
          </p:nvPr>
        </p:nvPicPr>
        <p:blipFill>
          <a:blip r:embed="rId2"/>
          <a:stretch>
            <a:fillRect/>
          </a:stretch>
        </p:blipFill>
        <p:spPr>
          <a:xfrm>
            <a:off x="1840834" y="1563757"/>
            <a:ext cx="8510331" cy="4613206"/>
          </a:xfrm>
          <a:prstGeom prst="rect">
            <a:avLst/>
          </a:prstGeom>
        </p:spPr>
      </p:pic>
    </p:spTree>
    <p:extLst>
      <p:ext uri="{BB962C8B-B14F-4D97-AF65-F5344CB8AC3E}">
        <p14:creationId xmlns:p14="http://schemas.microsoft.com/office/powerpoint/2010/main" val="2809002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5B093-854D-4ED2-9BA1-2A0D98A4572D}"/>
              </a:ext>
            </a:extLst>
          </p:cNvPr>
          <p:cNvSpPr>
            <a:spLocks noGrp="1"/>
          </p:cNvSpPr>
          <p:nvPr>
            <p:ph type="title"/>
          </p:nvPr>
        </p:nvSpPr>
        <p:spPr>
          <a:xfrm>
            <a:off x="838200" y="365126"/>
            <a:ext cx="10515600" cy="655292"/>
          </a:xfrm>
        </p:spPr>
        <p:txBody>
          <a:bodyPr>
            <a:normAutofit/>
          </a:bodyPr>
          <a:lstStyle/>
          <a:p>
            <a:r>
              <a:rPr lang="en-US" sz="3200" dirty="0"/>
              <a:t>Simply key in your message in the Validation Text row.</a:t>
            </a:r>
          </a:p>
        </p:txBody>
      </p:sp>
      <p:pic>
        <p:nvPicPr>
          <p:cNvPr id="5" name="Content Placeholder 4">
            <a:extLst>
              <a:ext uri="{FF2B5EF4-FFF2-40B4-BE49-F238E27FC236}">
                <a16:creationId xmlns:a16="http://schemas.microsoft.com/office/drawing/2014/main" id="{D04508C1-CC97-40C6-B501-12B7CDE0EC4E}"/>
              </a:ext>
            </a:extLst>
          </p:cNvPr>
          <p:cNvPicPr>
            <a:picLocks noGrp="1" noChangeAspect="1"/>
          </p:cNvPicPr>
          <p:nvPr>
            <p:ph idx="1"/>
          </p:nvPr>
        </p:nvPicPr>
        <p:blipFill>
          <a:blip r:embed="rId2"/>
          <a:stretch>
            <a:fillRect/>
          </a:stretch>
        </p:blipFill>
        <p:spPr>
          <a:xfrm>
            <a:off x="1946719" y="1152940"/>
            <a:ext cx="8298562" cy="5024024"/>
          </a:xfrm>
          <a:prstGeom prst="rect">
            <a:avLst/>
          </a:prstGeom>
        </p:spPr>
      </p:pic>
    </p:spTree>
    <p:extLst>
      <p:ext uri="{BB962C8B-B14F-4D97-AF65-F5344CB8AC3E}">
        <p14:creationId xmlns:p14="http://schemas.microsoft.com/office/powerpoint/2010/main" val="113686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3B30-9751-48EA-9DE7-BBE78D86B516}"/>
              </a:ext>
            </a:extLst>
          </p:cNvPr>
          <p:cNvSpPr>
            <a:spLocks noGrp="1"/>
          </p:cNvSpPr>
          <p:nvPr>
            <p:ph type="title"/>
          </p:nvPr>
        </p:nvSpPr>
        <p:spPr>
          <a:xfrm>
            <a:off x="838200" y="365125"/>
            <a:ext cx="10515600" cy="416753"/>
          </a:xfrm>
        </p:spPr>
        <p:txBody>
          <a:bodyPr>
            <a:normAutofit fontScale="90000"/>
          </a:bodyPr>
          <a:lstStyle/>
          <a:p>
            <a:r>
              <a:rPr lang="en-US" sz="3200" dirty="0"/>
              <a:t>See if the Validation Text works:</a:t>
            </a:r>
          </a:p>
        </p:txBody>
      </p:sp>
      <p:pic>
        <p:nvPicPr>
          <p:cNvPr id="5" name="Content Placeholder 4">
            <a:extLst>
              <a:ext uri="{FF2B5EF4-FFF2-40B4-BE49-F238E27FC236}">
                <a16:creationId xmlns:a16="http://schemas.microsoft.com/office/drawing/2014/main" id="{A54C840C-ABA2-4275-BBF7-6E2966BAADC6}"/>
              </a:ext>
            </a:extLst>
          </p:cNvPr>
          <p:cNvPicPr>
            <a:picLocks noGrp="1" noChangeAspect="1"/>
          </p:cNvPicPr>
          <p:nvPr>
            <p:ph idx="1"/>
          </p:nvPr>
        </p:nvPicPr>
        <p:blipFill>
          <a:blip r:embed="rId2"/>
          <a:stretch>
            <a:fillRect/>
          </a:stretch>
        </p:blipFill>
        <p:spPr>
          <a:xfrm>
            <a:off x="1497767" y="1006475"/>
            <a:ext cx="9196466" cy="5170488"/>
          </a:xfrm>
        </p:spPr>
      </p:pic>
    </p:spTree>
    <p:extLst>
      <p:ext uri="{BB962C8B-B14F-4D97-AF65-F5344CB8AC3E}">
        <p14:creationId xmlns:p14="http://schemas.microsoft.com/office/powerpoint/2010/main" val="1337988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15D2-C09E-463E-9F93-D3EF3C8B6FE1}"/>
              </a:ext>
            </a:extLst>
          </p:cNvPr>
          <p:cNvSpPr>
            <a:spLocks noGrp="1"/>
          </p:cNvSpPr>
          <p:nvPr>
            <p:ph type="title"/>
          </p:nvPr>
        </p:nvSpPr>
        <p:spPr>
          <a:xfrm>
            <a:off x="1" y="126610"/>
            <a:ext cx="12056012" cy="815926"/>
          </a:xfrm>
        </p:spPr>
        <p:txBody>
          <a:bodyPr>
            <a:normAutofit/>
          </a:bodyPr>
          <a:lstStyle/>
          <a:p>
            <a:r>
              <a:rPr lang="en-US" sz="3200" dirty="0"/>
              <a:t>Do these on Your Health Club Membership Database:</a:t>
            </a:r>
          </a:p>
        </p:txBody>
      </p:sp>
      <p:sp>
        <p:nvSpPr>
          <p:cNvPr id="3" name="Content Placeholder 2">
            <a:extLst>
              <a:ext uri="{FF2B5EF4-FFF2-40B4-BE49-F238E27FC236}">
                <a16:creationId xmlns:a16="http://schemas.microsoft.com/office/drawing/2014/main" id="{48323242-1271-4220-BA87-D00C0BDA419A}"/>
              </a:ext>
            </a:extLst>
          </p:cNvPr>
          <p:cNvSpPr>
            <a:spLocks noGrp="1"/>
          </p:cNvSpPr>
          <p:nvPr>
            <p:ph idx="1"/>
          </p:nvPr>
        </p:nvSpPr>
        <p:spPr>
          <a:xfrm>
            <a:off x="731521" y="1195754"/>
            <a:ext cx="10773092" cy="5331655"/>
          </a:xfrm>
        </p:spPr>
        <p:txBody>
          <a:bodyPr>
            <a:normAutofit/>
          </a:bodyPr>
          <a:lstStyle/>
          <a:p>
            <a:pPr>
              <a:buFont typeface="+mj-lt"/>
              <a:buAutoNum type="arabicPeriod"/>
            </a:pPr>
            <a:r>
              <a:rPr lang="en-US" sz="3200" dirty="0"/>
              <a:t> Change the format of each field to currency, text, etc.</a:t>
            </a:r>
          </a:p>
          <a:p>
            <a:pPr>
              <a:buFont typeface="+mj-lt"/>
              <a:buAutoNum type="arabicPeriod"/>
            </a:pPr>
            <a:r>
              <a:rPr lang="en-US" sz="3200" dirty="0"/>
              <a:t> Make dues required</a:t>
            </a:r>
          </a:p>
          <a:p>
            <a:pPr>
              <a:buFont typeface="+mj-lt"/>
              <a:buAutoNum type="arabicPeriod"/>
            </a:pPr>
            <a:r>
              <a:rPr lang="en-US" sz="3200" dirty="0"/>
              <a:t> Put an appropriate input mask on Phone</a:t>
            </a:r>
          </a:p>
          <a:p>
            <a:pPr>
              <a:buFont typeface="+mj-lt"/>
              <a:buAutoNum type="arabicPeriod"/>
            </a:pPr>
            <a:r>
              <a:rPr lang="en-US" sz="3200" dirty="0"/>
              <a:t> Dues must be greater than 100</a:t>
            </a:r>
          </a:p>
          <a:p>
            <a:pPr>
              <a:buFont typeface="+mj-lt"/>
              <a:buAutoNum type="arabicPeriod"/>
            </a:pPr>
            <a:r>
              <a:rPr lang="en-US" sz="3200" dirty="0"/>
              <a:t> Add Validation Text of “Dues must be greater than $100”</a:t>
            </a:r>
          </a:p>
          <a:p>
            <a:pPr>
              <a:buFont typeface="+mj-lt"/>
              <a:buAutoNum type="arabicPeriod"/>
            </a:pPr>
            <a:r>
              <a:rPr lang="en-US" sz="3200" dirty="0"/>
              <a:t> Make Phone a required field</a:t>
            </a:r>
            <a:br>
              <a:rPr lang="en-US" sz="3200" dirty="0"/>
            </a:br>
            <a:br>
              <a:rPr lang="en-US" sz="3200" dirty="0"/>
            </a:br>
            <a:r>
              <a:rPr lang="en-US" sz="3200" dirty="0"/>
              <a:t>Verify these changes work by entering a new record and then deleting that record so your Health Club Members database isn’t messed up.</a:t>
            </a:r>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p>
        </p:txBody>
      </p:sp>
    </p:spTree>
    <p:extLst>
      <p:ext uri="{BB962C8B-B14F-4D97-AF65-F5344CB8AC3E}">
        <p14:creationId xmlns:p14="http://schemas.microsoft.com/office/powerpoint/2010/main" val="3096898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9A00-E004-44A4-B1FC-4C092AD00066}"/>
              </a:ext>
            </a:extLst>
          </p:cNvPr>
          <p:cNvSpPr>
            <a:spLocks noGrp="1"/>
          </p:cNvSpPr>
          <p:nvPr>
            <p:ph type="title"/>
          </p:nvPr>
        </p:nvSpPr>
        <p:spPr>
          <a:xfrm>
            <a:off x="234462" y="0"/>
            <a:ext cx="11119338" cy="1113183"/>
          </a:xfrm>
        </p:spPr>
        <p:txBody>
          <a:bodyPr>
            <a:normAutofit/>
          </a:bodyPr>
          <a:lstStyle/>
          <a:p>
            <a:r>
              <a:rPr lang="en-US" sz="3200" dirty="0"/>
              <a:t>Get the Health Club Members database from Blackboard Week 12</a:t>
            </a:r>
          </a:p>
        </p:txBody>
      </p:sp>
      <p:pic>
        <p:nvPicPr>
          <p:cNvPr id="4" name="Content Placeholder 3">
            <a:extLst>
              <a:ext uri="{FF2B5EF4-FFF2-40B4-BE49-F238E27FC236}">
                <a16:creationId xmlns:a16="http://schemas.microsoft.com/office/drawing/2014/main" id="{C303E032-A8C1-4151-B21C-BACD839BAFB1}"/>
              </a:ext>
            </a:extLst>
          </p:cNvPr>
          <p:cNvPicPr>
            <a:picLocks noGrp="1" noChangeAspect="1"/>
          </p:cNvPicPr>
          <p:nvPr>
            <p:ph idx="1"/>
          </p:nvPr>
        </p:nvPicPr>
        <p:blipFill>
          <a:blip r:embed="rId2"/>
          <a:stretch>
            <a:fillRect/>
          </a:stretch>
        </p:blipFill>
        <p:spPr>
          <a:xfrm>
            <a:off x="1478001" y="1351722"/>
            <a:ext cx="9235997" cy="4825241"/>
          </a:xfrm>
          <a:prstGeom prst="rect">
            <a:avLst/>
          </a:prstGeom>
        </p:spPr>
      </p:pic>
    </p:spTree>
    <p:extLst>
      <p:ext uri="{BB962C8B-B14F-4D97-AF65-F5344CB8AC3E}">
        <p14:creationId xmlns:p14="http://schemas.microsoft.com/office/powerpoint/2010/main" val="40693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2812-D78C-4146-A861-15B5E083DF55}"/>
              </a:ext>
            </a:extLst>
          </p:cNvPr>
          <p:cNvSpPr>
            <a:spLocks noGrp="1"/>
          </p:cNvSpPr>
          <p:nvPr>
            <p:ph type="title"/>
          </p:nvPr>
        </p:nvSpPr>
        <p:spPr/>
        <p:txBody>
          <a:bodyPr>
            <a:normAutofit/>
          </a:bodyPr>
          <a:lstStyle/>
          <a:p>
            <a:r>
              <a:rPr lang="en-US" sz="3200" dirty="0"/>
              <a:t>Open the Members Table and switch to DesignView</a:t>
            </a:r>
          </a:p>
        </p:txBody>
      </p:sp>
      <p:pic>
        <p:nvPicPr>
          <p:cNvPr id="4" name="Content Placeholder 3">
            <a:extLst>
              <a:ext uri="{FF2B5EF4-FFF2-40B4-BE49-F238E27FC236}">
                <a16:creationId xmlns:a16="http://schemas.microsoft.com/office/drawing/2014/main" id="{CCCE586D-E924-462A-956D-E3869F944B1A}"/>
              </a:ext>
            </a:extLst>
          </p:cNvPr>
          <p:cNvPicPr>
            <a:picLocks noGrp="1" noChangeAspect="1"/>
          </p:cNvPicPr>
          <p:nvPr>
            <p:ph idx="1"/>
          </p:nvPr>
        </p:nvPicPr>
        <p:blipFill>
          <a:blip r:embed="rId2"/>
          <a:stretch>
            <a:fillRect/>
          </a:stretch>
        </p:blipFill>
        <p:spPr>
          <a:xfrm>
            <a:off x="2226255" y="1825625"/>
            <a:ext cx="7739489" cy="4351338"/>
          </a:xfrm>
          <a:prstGeom prst="rect">
            <a:avLst/>
          </a:prstGeom>
        </p:spPr>
      </p:pic>
    </p:spTree>
    <p:extLst>
      <p:ext uri="{BB962C8B-B14F-4D97-AF65-F5344CB8AC3E}">
        <p14:creationId xmlns:p14="http://schemas.microsoft.com/office/powerpoint/2010/main" val="45796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948" y="0"/>
            <a:ext cx="11619913" cy="715617"/>
          </a:xfrm>
        </p:spPr>
        <p:txBody>
          <a:bodyPr>
            <a:normAutofit/>
          </a:bodyPr>
          <a:lstStyle/>
          <a:p>
            <a:pPr algn="ctr"/>
            <a:r>
              <a:rPr lang="en-US" sz="4000" dirty="0"/>
              <a:t>Input Masks</a:t>
            </a:r>
          </a:p>
        </p:txBody>
      </p:sp>
      <p:sp>
        <p:nvSpPr>
          <p:cNvPr id="3" name="Content Placeholder 2"/>
          <p:cNvSpPr>
            <a:spLocks noGrp="1"/>
          </p:cNvSpPr>
          <p:nvPr>
            <p:ph idx="1"/>
          </p:nvPr>
        </p:nvSpPr>
        <p:spPr>
          <a:xfrm>
            <a:off x="928468" y="821635"/>
            <a:ext cx="10325685" cy="5225467"/>
          </a:xfrm>
        </p:spPr>
        <p:txBody>
          <a:bodyPr>
            <a:normAutofit/>
          </a:bodyPr>
          <a:lstStyle/>
          <a:p>
            <a:pPr marL="0" indent="0">
              <a:buNone/>
            </a:pPr>
            <a:r>
              <a:rPr lang="en-US" sz="3200" dirty="0"/>
              <a:t>Input masks help you enter data.</a:t>
            </a:r>
          </a:p>
          <a:p>
            <a:pPr marL="0" indent="0">
              <a:buNone/>
            </a:pPr>
            <a:r>
              <a:rPr lang="en-US" sz="3200" dirty="0"/>
              <a:t>They format it to make it easer to read but do not change it in the database. It only changes what you see.</a:t>
            </a:r>
          </a:p>
          <a:p>
            <a:pPr marL="0" indent="0">
              <a:buNone/>
            </a:pPr>
            <a:r>
              <a:rPr lang="en-US" sz="3200" dirty="0"/>
              <a:t>Go down to the Phone Field and select it.</a:t>
            </a:r>
          </a:p>
          <a:p>
            <a:pPr marL="0" indent="0">
              <a:buNone/>
            </a:pPr>
            <a:r>
              <a:rPr lang="en-US" sz="3200" dirty="0"/>
              <a:t>Go down to Input Mask on the lower screen.</a:t>
            </a:r>
          </a:p>
          <a:p>
            <a:pPr marL="0" indent="0">
              <a:buNone/>
            </a:pPr>
            <a:r>
              <a:rPr lang="en-US" sz="3200" dirty="0"/>
              <a:t>Look at the drop-down menu on the right side of the screen where there are three dots.</a:t>
            </a:r>
          </a:p>
          <a:p>
            <a:pPr marL="0" indent="0">
              <a:buNone/>
            </a:pPr>
            <a:r>
              <a:rPr lang="en-US" sz="3200" dirty="0"/>
              <a:t>Select the Phone Number format from these options.</a:t>
            </a:r>
          </a:p>
          <a:p>
            <a:pPr marL="0" indent="0">
              <a:buNone/>
            </a:pPr>
            <a:endParaRPr lang="en-US" sz="3600" dirty="0"/>
          </a:p>
          <a:p>
            <a:pPr marL="0" indent="0">
              <a:buNone/>
            </a:pPr>
            <a:endParaRPr lang="en-US" sz="3600" dirty="0"/>
          </a:p>
        </p:txBody>
      </p:sp>
      <p:sp>
        <p:nvSpPr>
          <p:cNvPr id="4" name="Slide Number Placeholder 3"/>
          <p:cNvSpPr>
            <a:spLocks noGrp="1"/>
          </p:cNvSpPr>
          <p:nvPr>
            <p:ph type="sldNum" sz="quarter" idx="11"/>
          </p:nvPr>
        </p:nvSpPr>
        <p:spPr/>
        <p:txBody>
          <a:bodyPr/>
          <a:lstStyle/>
          <a:p>
            <a:pPr>
              <a:defRPr/>
            </a:pPr>
            <a:fld id="{BC020082-E8BF-48E4-8CDA-745C76391993}" type="slidenum">
              <a:rPr lang="en-US" altLang="en-US" smtClean="0"/>
              <a:pPr>
                <a:defRPr/>
              </a:pPr>
              <a:t>5</a:t>
            </a:fld>
            <a:endParaRPr lang="en-US" altLang="en-US"/>
          </a:p>
        </p:txBody>
      </p:sp>
    </p:spTree>
    <p:extLst>
      <p:ext uri="{BB962C8B-B14F-4D97-AF65-F5344CB8AC3E}">
        <p14:creationId xmlns:p14="http://schemas.microsoft.com/office/powerpoint/2010/main" val="2559016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5D5B5-A076-4625-9F04-BEDE404CF987}"/>
              </a:ext>
            </a:extLst>
          </p:cNvPr>
          <p:cNvSpPr>
            <a:spLocks noGrp="1"/>
          </p:cNvSpPr>
          <p:nvPr>
            <p:ph type="title"/>
          </p:nvPr>
        </p:nvSpPr>
        <p:spPr>
          <a:xfrm>
            <a:off x="838200" y="365126"/>
            <a:ext cx="10515600" cy="655292"/>
          </a:xfrm>
        </p:spPr>
        <p:txBody>
          <a:bodyPr>
            <a:noAutofit/>
          </a:bodyPr>
          <a:lstStyle/>
          <a:p>
            <a:r>
              <a:rPr lang="en-US" sz="3200" dirty="0"/>
              <a:t>Now your screen should look like this. Select the Input Mask you want, i.e. Phone Number, and select Finish</a:t>
            </a:r>
          </a:p>
        </p:txBody>
      </p:sp>
      <p:pic>
        <p:nvPicPr>
          <p:cNvPr id="4" name="Content Placeholder 3">
            <a:extLst>
              <a:ext uri="{FF2B5EF4-FFF2-40B4-BE49-F238E27FC236}">
                <a16:creationId xmlns:a16="http://schemas.microsoft.com/office/drawing/2014/main" id="{6260B972-8A6B-498C-8392-FB220FC12B0F}"/>
              </a:ext>
            </a:extLst>
          </p:cNvPr>
          <p:cNvPicPr>
            <a:picLocks noGrp="1" noChangeAspect="1"/>
          </p:cNvPicPr>
          <p:nvPr>
            <p:ph idx="1"/>
          </p:nvPr>
        </p:nvPicPr>
        <p:blipFill>
          <a:blip r:embed="rId2"/>
          <a:stretch>
            <a:fillRect/>
          </a:stretch>
        </p:blipFill>
        <p:spPr>
          <a:xfrm>
            <a:off x="1840834" y="1392238"/>
            <a:ext cx="8510331" cy="4784725"/>
          </a:xfrm>
          <a:prstGeom prst="rect">
            <a:avLst/>
          </a:prstGeom>
        </p:spPr>
      </p:pic>
    </p:spTree>
    <p:extLst>
      <p:ext uri="{BB962C8B-B14F-4D97-AF65-F5344CB8AC3E}">
        <p14:creationId xmlns:p14="http://schemas.microsoft.com/office/powerpoint/2010/main" val="381223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D6489-2214-4E29-BFFA-329405F6029E}"/>
              </a:ext>
            </a:extLst>
          </p:cNvPr>
          <p:cNvSpPr>
            <a:spLocks noGrp="1"/>
          </p:cNvSpPr>
          <p:nvPr>
            <p:ph type="title"/>
          </p:nvPr>
        </p:nvSpPr>
        <p:spPr>
          <a:xfrm>
            <a:off x="838200" y="365126"/>
            <a:ext cx="10515600" cy="748058"/>
          </a:xfrm>
        </p:spPr>
        <p:txBody>
          <a:bodyPr>
            <a:normAutofit fontScale="90000"/>
          </a:bodyPr>
          <a:lstStyle/>
          <a:p>
            <a:r>
              <a:rPr lang="en-US" sz="3600" dirty="0"/>
              <a:t>You have now made an Input Mask for the field Phone in the Members Table.</a:t>
            </a:r>
            <a:endParaRPr lang="en-US" dirty="0"/>
          </a:p>
        </p:txBody>
      </p:sp>
      <p:pic>
        <p:nvPicPr>
          <p:cNvPr id="4" name="Content Placeholder 3">
            <a:extLst>
              <a:ext uri="{FF2B5EF4-FFF2-40B4-BE49-F238E27FC236}">
                <a16:creationId xmlns:a16="http://schemas.microsoft.com/office/drawing/2014/main" id="{147E6AD6-F10D-4C10-995B-9AA1E5FEBE24}"/>
              </a:ext>
            </a:extLst>
          </p:cNvPr>
          <p:cNvPicPr>
            <a:picLocks noGrp="1" noChangeAspect="1"/>
          </p:cNvPicPr>
          <p:nvPr>
            <p:ph idx="1"/>
          </p:nvPr>
        </p:nvPicPr>
        <p:blipFill>
          <a:blip r:embed="rId2"/>
          <a:stretch>
            <a:fillRect/>
          </a:stretch>
        </p:blipFill>
        <p:spPr>
          <a:xfrm>
            <a:off x="1863423" y="1417638"/>
            <a:ext cx="8465153" cy="4759325"/>
          </a:xfrm>
          <a:prstGeom prst="rect">
            <a:avLst/>
          </a:prstGeom>
        </p:spPr>
      </p:pic>
    </p:spTree>
    <p:extLst>
      <p:ext uri="{BB962C8B-B14F-4D97-AF65-F5344CB8AC3E}">
        <p14:creationId xmlns:p14="http://schemas.microsoft.com/office/powerpoint/2010/main" val="3005827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5D5B5-A076-4625-9F04-BEDE404CF987}"/>
              </a:ext>
            </a:extLst>
          </p:cNvPr>
          <p:cNvSpPr>
            <a:spLocks noGrp="1"/>
          </p:cNvSpPr>
          <p:nvPr>
            <p:ph type="title"/>
          </p:nvPr>
        </p:nvSpPr>
        <p:spPr>
          <a:xfrm>
            <a:off x="838200" y="365126"/>
            <a:ext cx="10515600" cy="655292"/>
          </a:xfrm>
        </p:spPr>
        <p:txBody>
          <a:bodyPr>
            <a:noAutofit/>
          </a:bodyPr>
          <a:lstStyle/>
          <a:p>
            <a:r>
              <a:rPr lang="en-US" sz="2800" dirty="0"/>
              <a:t>In the Members table in Design View, highlight Phone and move your cursor to the Input Mask row and select the three dots at the right end of the row. If you might get this message, select Yes.</a:t>
            </a:r>
          </a:p>
        </p:txBody>
      </p:sp>
      <p:pic>
        <p:nvPicPr>
          <p:cNvPr id="7" name="Content Placeholder 6">
            <a:extLst>
              <a:ext uri="{FF2B5EF4-FFF2-40B4-BE49-F238E27FC236}">
                <a16:creationId xmlns:a16="http://schemas.microsoft.com/office/drawing/2014/main" id="{80757249-594D-4AA0-9FFB-90C27B51D4C1}"/>
              </a:ext>
            </a:extLst>
          </p:cNvPr>
          <p:cNvPicPr>
            <a:picLocks noGrp="1" noChangeAspect="1"/>
          </p:cNvPicPr>
          <p:nvPr>
            <p:ph idx="1"/>
          </p:nvPr>
        </p:nvPicPr>
        <p:blipFill>
          <a:blip r:embed="rId2"/>
          <a:stretch>
            <a:fillRect/>
          </a:stretch>
        </p:blipFill>
        <p:spPr>
          <a:xfrm>
            <a:off x="2226255" y="1431235"/>
            <a:ext cx="8070684" cy="4745728"/>
          </a:xfrm>
          <a:prstGeom prst="rect">
            <a:avLst/>
          </a:prstGeom>
        </p:spPr>
      </p:pic>
    </p:spTree>
    <p:extLst>
      <p:ext uri="{BB962C8B-B14F-4D97-AF65-F5344CB8AC3E}">
        <p14:creationId xmlns:p14="http://schemas.microsoft.com/office/powerpoint/2010/main" val="23518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6613F6-26BC-4741-A07A-069B3D9C445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52571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TotalTime>
  <Words>957</Words>
  <Application>Microsoft Office PowerPoint</Application>
  <PresentationFormat>Widescreen</PresentationFormat>
  <Paragraphs>76</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Introduction to Access – Part 7 Using Field Properties</vt:lpstr>
      <vt:lpstr>Get the Health Club Members database from Blackboard Week 12</vt:lpstr>
      <vt:lpstr>Open the Members Table and switch to DesignView</vt:lpstr>
      <vt:lpstr>Input Masks</vt:lpstr>
      <vt:lpstr>Now your screen should look like this. Select the Input Mask you want, i.e. Phone Number, and select Finish</vt:lpstr>
      <vt:lpstr>You have now made an Input Mask for the field Phone in the Members Table.</vt:lpstr>
      <vt:lpstr>In the Members table in Design View, highlight Phone and move your cursor to the Input Mask row and select the three dots at the right end of the row. If you might get this message, select Yes.</vt:lpstr>
      <vt:lpstr>PowerPoint Presentation</vt:lpstr>
      <vt:lpstr>                                             Required Fields Required fields change a variable to require it to be entered before a record is entered into a database. Let’s make the telephone field a required field by highlighting Phone and then going down to the Required row in Field Properties and selecting the Yes option with the down arrow key on the right. </vt:lpstr>
      <vt:lpstr>Now let’s go to the Datasheet View screen and see if our telephone required field is working. When you attempt to go to Datasheet View, this may happen! Select the Yes option to save the table. </vt:lpstr>
      <vt:lpstr>Now you will get this option. Select Yes if you want to see if all the data complies with your new rule, otherwise select No.</vt:lpstr>
      <vt:lpstr>Now we are finally at the Datasheet View screen and we can attempt to add a new record to see if our telephone requirement works.</vt:lpstr>
      <vt:lpstr>Put some bogus data into some fields, but don’t put anything in the telephone filed and hit enter. It works! Yippie!!!</vt:lpstr>
      <vt:lpstr>If you right click on the leftmost column or the one next to it, you get the option of deleting this fake record. Do it because we don’t want our database messed up.</vt:lpstr>
      <vt:lpstr>Validation Rules</vt:lpstr>
      <vt:lpstr>Operators for Expression Builder Source: Weverka, Peter, Microsoft Office 2019, 2019 </vt:lpstr>
      <vt:lpstr>Validation Rule Example Open the Dues and Payments Table in Design View</vt:lpstr>
      <vt:lpstr>Click on the Dues field and move your cursor to the Validation Rule area and click on it, three dots will appear on that row, click on them to get this screen:</vt:lpstr>
      <vt:lpstr>Key in your validation rule of dues must be between 125 and 150 </vt:lpstr>
      <vt:lpstr>Let’s see if our validation rule worked. Switch to Datasheet View and click on the New (blank) record button which has the yellow * beside it.</vt:lpstr>
      <vt:lpstr>Enter 403 for the Mem# and dues of 195 and see what happens. It works!</vt:lpstr>
      <vt:lpstr>Validation Rule Example Set a validation rule for dues of</vt:lpstr>
      <vt:lpstr>To remove this record in Dues and Payments hit the esc key on your keyboard. This removes the record from Access.</vt:lpstr>
      <vt:lpstr>Since the error message we received wasn’t very helpful, let’s make a helpful one by adding Validation Text which is right below the Validation Rule row in the Field Properties area.</vt:lpstr>
      <vt:lpstr>Simply key in your message in the Validation Text row.</vt:lpstr>
      <vt:lpstr>See if the Validation Text works:</vt:lpstr>
      <vt:lpstr>Do these on Your Health Club Membership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Hemenway,David A.(Business Administration)</dc:creator>
  <cp:lastModifiedBy>Hemenway,David A.(Accounting and Business Information Systems)</cp:lastModifiedBy>
  <cp:revision>34</cp:revision>
  <dcterms:created xsi:type="dcterms:W3CDTF">2020-04-14T22:16:55Z</dcterms:created>
  <dcterms:modified xsi:type="dcterms:W3CDTF">2022-04-12T15:22:07Z</dcterms:modified>
</cp:coreProperties>
</file>